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handoutMasterIdLst>
    <p:handoutMasterId r:id="rId12"/>
  </p:handoutMasterIdLst>
  <p:sldIdLst>
    <p:sldId id="256" r:id="rId2"/>
    <p:sldId id="259" r:id="rId3"/>
    <p:sldId id="260" r:id="rId4"/>
    <p:sldId id="261" r:id="rId5"/>
    <p:sldId id="262" r:id="rId6"/>
    <p:sldId id="266" r:id="rId7"/>
    <p:sldId id="267" r:id="rId8"/>
    <p:sldId id="268" r:id="rId9"/>
    <p:sldId id="271" r:id="rId10"/>
    <p:sldId id="272"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30" autoAdjust="0"/>
    <p:restoredTop sz="94679"/>
  </p:normalViewPr>
  <p:slideViewPr>
    <p:cSldViewPr snapToGrid="0" snapToObjects="1">
      <p:cViewPr varScale="1">
        <p:scale>
          <a:sx n="70" d="100"/>
          <a:sy n="70" d="100"/>
        </p:scale>
        <p:origin x="1518" y="66"/>
      </p:cViewPr>
      <p:guideLst/>
    </p:cSldViewPr>
  </p:slideViewPr>
  <p:notesTextViewPr>
    <p:cViewPr>
      <p:scale>
        <a:sx n="1" d="1"/>
        <a:sy n="1" d="1"/>
      </p:scale>
      <p:origin x="0" y="0"/>
    </p:cViewPr>
  </p:notesTextViewPr>
  <p:notesViewPr>
    <p:cSldViewPr snapToGrid="0" snapToObjects="1">
      <p:cViewPr varScale="1">
        <p:scale>
          <a:sx n="159" d="100"/>
          <a:sy n="159" d="100"/>
        </p:scale>
        <p:origin x="6824"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xmlns="" id="{66AEFD38-6A4C-8749-A5E2-0FFC0623F07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dirty="0"/>
          </a:p>
        </p:txBody>
      </p:sp>
      <p:sp>
        <p:nvSpPr>
          <p:cNvPr id="3" name="Marcador de fecha 2">
            <a:extLst>
              <a:ext uri="{FF2B5EF4-FFF2-40B4-BE49-F238E27FC236}">
                <a16:creationId xmlns:a16="http://schemas.microsoft.com/office/drawing/2014/main" xmlns="" id="{DDA3FFC6-05DB-614F-9CA3-B5FC0A55978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334FD03-5CF9-C346-AC96-8A93193CCBF9}" type="datetimeFigureOut">
              <a:rPr lang="es-CO" smtClean="0"/>
              <a:t>07/06/2025</a:t>
            </a:fld>
            <a:endParaRPr lang="es-CO" dirty="0"/>
          </a:p>
        </p:txBody>
      </p:sp>
      <p:sp>
        <p:nvSpPr>
          <p:cNvPr id="4" name="Marcador de pie de página 3">
            <a:extLst>
              <a:ext uri="{FF2B5EF4-FFF2-40B4-BE49-F238E27FC236}">
                <a16:creationId xmlns:a16="http://schemas.microsoft.com/office/drawing/2014/main" xmlns="" id="{77082390-5F2A-3743-A057-D3697EB697F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dirty="0"/>
          </a:p>
        </p:txBody>
      </p:sp>
      <p:sp>
        <p:nvSpPr>
          <p:cNvPr id="5" name="Marcador de número de diapositiva 4">
            <a:extLst>
              <a:ext uri="{FF2B5EF4-FFF2-40B4-BE49-F238E27FC236}">
                <a16:creationId xmlns:a16="http://schemas.microsoft.com/office/drawing/2014/main" xmlns="" id="{627B5539-25B0-304C-8466-732EC58032C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998F072-7C4D-F648-B43C-A60D1A4A2758}" type="slidenum">
              <a:rPr lang="es-CO" smtClean="0"/>
              <a:t>‹Nº›</a:t>
            </a:fld>
            <a:endParaRPr lang="es-CO" dirty="0"/>
          </a:p>
        </p:txBody>
      </p:sp>
    </p:spTree>
    <p:extLst>
      <p:ext uri="{BB962C8B-B14F-4D97-AF65-F5344CB8AC3E}">
        <p14:creationId xmlns:p14="http://schemas.microsoft.com/office/powerpoint/2010/main" val="358496141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jpeg>
</file>

<file path=ppt/media/image4.jpeg>
</file>

<file path=ppt/media/image5.gif>
</file>

<file path=ppt/media/image6.gif>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xmlns="" id="{0040E86A-20BF-A747-83C1-0B36D8DA6D02}"/>
              </a:ext>
            </a:extLst>
          </p:cNvPr>
          <p:cNvPicPr>
            <a:picLocks noChangeAspect="1"/>
          </p:cNvPicPr>
          <p:nvPr userDrawn="1"/>
        </p:nvPicPr>
        <p:blipFill>
          <a:blip r:embed="rId2"/>
          <a:stretch>
            <a:fillRect/>
          </a:stretch>
        </p:blipFill>
        <p:spPr>
          <a:xfrm>
            <a:off x="-44542" y="-49095"/>
            <a:ext cx="9196143" cy="6965395"/>
          </a:xfrm>
          <a:prstGeom prst="rect">
            <a:avLst/>
          </a:prstGeom>
        </p:spPr>
      </p:pic>
    </p:spTree>
    <p:extLst>
      <p:ext uri="{BB962C8B-B14F-4D97-AF65-F5344CB8AC3E}">
        <p14:creationId xmlns:p14="http://schemas.microsoft.com/office/powerpoint/2010/main" val="2112716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9DDADED6-89AE-1145-83FA-F4A3A3F9E596}" type="datetimeFigureOut">
              <a:rPr lang="es-CO" smtClean="0"/>
              <a:t>07/06/2025</a:t>
            </a:fld>
            <a:endParaRPr lang="es-CO" dirty="0"/>
          </a:p>
        </p:txBody>
      </p:sp>
      <p:sp>
        <p:nvSpPr>
          <p:cNvPr id="5" name="Footer Placeholder 4"/>
          <p:cNvSpPr>
            <a:spLocks noGrp="1"/>
          </p:cNvSpPr>
          <p:nvPr>
            <p:ph type="ftr" sz="quarter" idx="11"/>
          </p:nvPr>
        </p:nvSpPr>
        <p:spPr/>
        <p:txBody>
          <a:bodyPr/>
          <a:lstStyle/>
          <a:p>
            <a:endParaRPr lang="es-CO" dirty="0"/>
          </a:p>
        </p:txBody>
      </p:sp>
      <p:sp>
        <p:nvSpPr>
          <p:cNvPr id="6" name="Slide Number Placeholder 5"/>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2780288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9DDADED6-89AE-1145-83FA-F4A3A3F9E596}" type="datetimeFigureOut">
              <a:rPr lang="es-CO" smtClean="0"/>
              <a:t>07/06/2025</a:t>
            </a:fld>
            <a:endParaRPr lang="es-CO" dirty="0"/>
          </a:p>
        </p:txBody>
      </p:sp>
      <p:sp>
        <p:nvSpPr>
          <p:cNvPr id="5" name="Footer Placeholder 4"/>
          <p:cNvSpPr>
            <a:spLocks noGrp="1"/>
          </p:cNvSpPr>
          <p:nvPr>
            <p:ph type="ftr" sz="quarter" idx="11"/>
          </p:nvPr>
        </p:nvSpPr>
        <p:spPr/>
        <p:txBody>
          <a:bodyPr/>
          <a:lstStyle/>
          <a:p>
            <a:endParaRPr lang="es-CO" dirty="0"/>
          </a:p>
        </p:txBody>
      </p:sp>
      <p:sp>
        <p:nvSpPr>
          <p:cNvPr id="6" name="Slide Number Placeholder 5"/>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2797268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9DDADED6-89AE-1145-83FA-F4A3A3F9E596}" type="datetimeFigureOut">
              <a:rPr lang="es-CO" smtClean="0"/>
              <a:t>07/06/2025</a:t>
            </a:fld>
            <a:endParaRPr lang="es-CO" dirty="0"/>
          </a:p>
        </p:txBody>
      </p:sp>
      <p:sp>
        <p:nvSpPr>
          <p:cNvPr id="5" name="Footer Placeholder 4"/>
          <p:cNvSpPr>
            <a:spLocks noGrp="1"/>
          </p:cNvSpPr>
          <p:nvPr>
            <p:ph type="ftr" sz="quarter" idx="11"/>
          </p:nvPr>
        </p:nvSpPr>
        <p:spPr/>
        <p:txBody>
          <a:bodyPr/>
          <a:lstStyle/>
          <a:p>
            <a:endParaRPr lang="es-CO" dirty="0"/>
          </a:p>
        </p:txBody>
      </p:sp>
      <p:sp>
        <p:nvSpPr>
          <p:cNvPr id="6" name="Slide Number Placeholder 5"/>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24641633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9DDADED6-89AE-1145-83FA-F4A3A3F9E596}" type="datetimeFigureOut">
              <a:rPr lang="es-CO" smtClean="0"/>
              <a:t>07/06/2025</a:t>
            </a:fld>
            <a:endParaRPr lang="es-CO" dirty="0"/>
          </a:p>
        </p:txBody>
      </p:sp>
      <p:sp>
        <p:nvSpPr>
          <p:cNvPr id="5" name="Footer Placeholder 4"/>
          <p:cNvSpPr>
            <a:spLocks noGrp="1"/>
          </p:cNvSpPr>
          <p:nvPr>
            <p:ph type="ftr" sz="quarter" idx="11"/>
          </p:nvPr>
        </p:nvSpPr>
        <p:spPr/>
        <p:txBody>
          <a:bodyPr/>
          <a:lstStyle/>
          <a:p>
            <a:endParaRPr lang="es-CO" dirty="0"/>
          </a:p>
        </p:txBody>
      </p:sp>
      <p:sp>
        <p:nvSpPr>
          <p:cNvPr id="6" name="Slide Number Placeholder 5"/>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2946844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Date Placeholder 4"/>
          <p:cNvSpPr>
            <a:spLocks noGrp="1"/>
          </p:cNvSpPr>
          <p:nvPr>
            <p:ph type="dt" sz="half" idx="10"/>
          </p:nvPr>
        </p:nvSpPr>
        <p:spPr/>
        <p:txBody>
          <a:bodyPr/>
          <a:lstStyle/>
          <a:p>
            <a:fld id="{9DDADED6-89AE-1145-83FA-F4A3A3F9E596}" type="datetimeFigureOut">
              <a:rPr lang="es-CO" smtClean="0"/>
              <a:t>07/06/2025</a:t>
            </a:fld>
            <a:endParaRPr lang="es-CO" dirty="0"/>
          </a:p>
        </p:txBody>
      </p:sp>
      <p:sp>
        <p:nvSpPr>
          <p:cNvPr id="6" name="Footer Placeholder 5"/>
          <p:cNvSpPr>
            <a:spLocks noGrp="1"/>
          </p:cNvSpPr>
          <p:nvPr>
            <p:ph type="ftr" sz="quarter" idx="11"/>
          </p:nvPr>
        </p:nvSpPr>
        <p:spPr/>
        <p:txBody>
          <a:bodyPr/>
          <a:lstStyle/>
          <a:p>
            <a:endParaRPr lang="es-CO" dirty="0"/>
          </a:p>
        </p:txBody>
      </p:sp>
      <p:sp>
        <p:nvSpPr>
          <p:cNvPr id="7" name="Slide Number Placeholder 6"/>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4132266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Content Placeholder 3"/>
          <p:cNvSpPr>
            <a:spLocks noGrp="1"/>
          </p:cNvSpPr>
          <p:nvPr>
            <p:ph sz="half" idx="2"/>
          </p:nvPr>
        </p:nvSpPr>
        <p:spPr>
          <a:xfrm>
            <a:off x="629842" y="2505075"/>
            <a:ext cx="3868340"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Content Placeholder 5"/>
          <p:cNvSpPr>
            <a:spLocks noGrp="1"/>
          </p:cNvSpPr>
          <p:nvPr>
            <p:ph sz="quarter" idx="4"/>
          </p:nvPr>
        </p:nvSpPr>
        <p:spPr>
          <a:xfrm>
            <a:off x="4629150" y="2505075"/>
            <a:ext cx="3887391"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7" name="Date Placeholder 6"/>
          <p:cNvSpPr>
            <a:spLocks noGrp="1"/>
          </p:cNvSpPr>
          <p:nvPr>
            <p:ph type="dt" sz="half" idx="10"/>
          </p:nvPr>
        </p:nvSpPr>
        <p:spPr/>
        <p:txBody>
          <a:bodyPr/>
          <a:lstStyle/>
          <a:p>
            <a:fld id="{9DDADED6-89AE-1145-83FA-F4A3A3F9E596}" type="datetimeFigureOut">
              <a:rPr lang="es-CO" smtClean="0"/>
              <a:t>07/06/2025</a:t>
            </a:fld>
            <a:endParaRPr lang="es-CO" dirty="0"/>
          </a:p>
        </p:txBody>
      </p:sp>
      <p:sp>
        <p:nvSpPr>
          <p:cNvPr id="8" name="Footer Placeholder 7"/>
          <p:cNvSpPr>
            <a:spLocks noGrp="1"/>
          </p:cNvSpPr>
          <p:nvPr>
            <p:ph type="ftr" sz="quarter" idx="11"/>
          </p:nvPr>
        </p:nvSpPr>
        <p:spPr/>
        <p:txBody>
          <a:bodyPr/>
          <a:lstStyle/>
          <a:p>
            <a:endParaRPr lang="es-CO" dirty="0"/>
          </a:p>
        </p:txBody>
      </p:sp>
      <p:sp>
        <p:nvSpPr>
          <p:cNvPr id="9" name="Slide Number Placeholder 8"/>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3188538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Date Placeholder 2"/>
          <p:cNvSpPr>
            <a:spLocks noGrp="1"/>
          </p:cNvSpPr>
          <p:nvPr>
            <p:ph type="dt" sz="half" idx="10"/>
          </p:nvPr>
        </p:nvSpPr>
        <p:spPr/>
        <p:txBody>
          <a:bodyPr/>
          <a:lstStyle/>
          <a:p>
            <a:fld id="{9DDADED6-89AE-1145-83FA-F4A3A3F9E596}" type="datetimeFigureOut">
              <a:rPr lang="es-CO" smtClean="0"/>
              <a:t>07/06/2025</a:t>
            </a:fld>
            <a:endParaRPr lang="es-CO" dirty="0"/>
          </a:p>
        </p:txBody>
      </p:sp>
      <p:sp>
        <p:nvSpPr>
          <p:cNvPr id="4" name="Footer Placeholder 3"/>
          <p:cNvSpPr>
            <a:spLocks noGrp="1"/>
          </p:cNvSpPr>
          <p:nvPr>
            <p:ph type="ftr" sz="quarter" idx="11"/>
          </p:nvPr>
        </p:nvSpPr>
        <p:spPr/>
        <p:txBody>
          <a:bodyPr/>
          <a:lstStyle/>
          <a:p>
            <a:endParaRPr lang="es-CO" dirty="0"/>
          </a:p>
        </p:txBody>
      </p:sp>
      <p:sp>
        <p:nvSpPr>
          <p:cNvPr id="5" name="Slide Number Placeholder 4"/>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936854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xmlns="" id="{E4BF922A-2F32-1642-8379-9B92B4BAF26C}"/>
              </a:ext>
            </a:extLst>
          </p:cNvPr>
          <p:cNvPicPr>
            <a:picLocks noChangeAspect="1"/>
          </p:cNvPicPr>
          <p:nvPr userDrawn="1"/>
        </p:nvPicPr>
        <p:blipFill>
          <a:blip r:embed="rId2"/>
          <a:stretch>
            <a:fillRect/>
          </a:stretch>
        </p:blipFill>
        <p:spPr>
          <a:xfrm>
            <a:off x="-12274" y="-38674"/>
            <a:ext cx="9186958" cy="6958438"/>
          </a:xfrm>
          <a:prstGeom prst="rect">
            <a:avLst/>
          </a:prstGeom>
        </p:spPr>
      </p:pic>
    </p:spTree>
    <p:extLst>
      <p:ext uri="{BB962C8B-B14F-4D97-AF65-F5344CB8AC3E}">
        <p14:creationId xmlns:p14="http://schemas.microsoft.com/office/powerpoint/2010/main" val="2893744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MX"/>
              <a:t>Haz clic para modificar el estilo de título del patrón</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9DDADED6-89AE-1145-83FA-F4A3A3F9E596}" type="datetimeFigureOut">
              <a:rPr lang="es-CO" smtClean="0"/>
              <a:t>07/06/2025</a:t>
            </a:fld>
            <a:endParaRPr lang="es-CO" dirty="0"/>
          </a:p>
        </p:txBody>
      </p:sp>
      <p:sp>
        <p:nvSpPr>
          <p:cNvPr id="6" name="Footer Placeholder 5"/>
          <p:cNvSpPr>
            <a:spLocks noGrp="1"/>
          </p:cNvSpPr>
          <p:nvPr>
            <p:ph type="ftr" sz="quarter" idx="11"/>
          </p:nvPr>
        </p:nvSpPr>
        <p:spPr/>
        <p:txBody>
          <a:bodyPr/>
          <a:lstStyle/>
          <a:p>
            <a:endParaRPr lang="es-CO" dirty="0"/>
          </a:p>
        </p:txBody>
      </p:sp>
      <p:sp>
        <p:nvSpPr>
          <p:cNvPr id="7" name="Slide Number Placeholder 6"/>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13108462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MX" dirty="0"/>
              <a:t>Haz clic en el icono para agregar una imagen</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9DDADED6-89AE-1145-83FA-F4A3A3F9E596}" type="datetimeFigureOut">
              <a:rPr lang="es-CO" smtClean="0"/>
              <a:t>07/06/2025</a:t>
            </a:fld>
            <a:endParaRPr lang="es-CO" dirty="0"/>
          </a:p>
        </p:txBody>
      </p:sp>
      <p:sp>
        <p:nvSpPr>
          <p:cNvPr id="6" name="Footer Placeholder 5"/>
          <p:cNvSpPr>
            <a:spLocks noGrp="1"/>
          </p:cNvSpPr>
          <p:nvPr>
            <p:ph type="ftr" sz="quarter" idx="11"/>
          </p:nvPr>
        </p:nvSpPr>
        <p:spPr/>
        <p:txBody>
          <a:bodyPr/>
          <a:lstStyle/>
          <a:p>
            <a:endParaRPr lang="es-CO" dirty="0"/>
          </a:p>
        </p:txBody>
      </p:sp>
      <p:sp>
        <p:nvSpPr>
          <p:cNvPr id="7" name="Slide Number Placeholder 6"/>
          <p:cNvSpPr>
            <a:spLocks noGrp="1"/>
          </p:cNvSpPr>
          <p:nvPr>
            <p:ph type="sldNum" sz="quarter" idx="12"/>
          </p:nvPr>
        </p:nvSpPr>
        <p:spPr/>
        <p:txBody>
          <a:bodyPr/>
          <a:lstStyle/>
          <a:p>
            <a:fld id="{466E280B-359A-9548-98EC-9A4EB6E64BBA}" type="slidenum">
              <a:rPr lang="es-CO" smtClean="0"/>
              <a:t>‹Nº›</a:t>
            </a:fld>
            <a:endParaRPr lang="es-CO" dirty="0"/>
          </a:p>
        </p:txBody>
      </p:sp>
    </p:spTree>
    <p:extLst>
      <p:ext uri="{BB962C8B-B14F-4D97-AF65-F5344CB8AC3E}">
        <p14:creationId xmlns:p14="http://schemas.microsoft.com/office/powerpoint/2010/main" val="15299889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DADED6-89AE-1145-83FA-F4A3A3F9E596}" type="datetimeFigureOut">
              <a:rPr lang="es-CO" smtClean="0"/>
              <a:t>07/06/2025</a:t>
            </a:fld>
            <a:endParaRPr lang="es-CO"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6E280B-359A-9548-98EC-9A4EB6E64BBA}" type="slidenum">
              <a:rPr lang="es-CO" smtClean="0"/>
              <a:t>‹Nº›</a:t>
            </a:fld>
            <a:endParaRPr lang="es-CO" dirty="0"/>
          </a:p>
        </p:txBody>
      </p:sp>
    </p:spTree>
    <p:extLst>
      <p:ext uri="{BB962C8B-B14F-4D97-AF65-F5344CB8AC3E}">
        <p14:creationId xmlns:p14="http://schemas.microsoft.com/office/powerpoint/2010/main" val="14215534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space.ups.edu.ec/handle/123456789/2405" TargetMode="External"/><Relationship Id="rId2" Type="http://schemas.openxmlformats.org/officeDocument/2006/relationships/hyperlink" Target="https://artsandculture.google.com/story/NQUBwOcqhaTHJA?hl=es"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xmlns="" id="{2CD266DF-DAF2-A542-90C0-392A39FAB2A3}"/>
              </a:ext>
            </a:extLst>
          </p:cNvPr>
          <p:cNvSpPr txBox="1"/>
          <p:nvPr/>
        </p:nvSpPr>
        <p:spPr>
          <a:xfrm>
            <a:off x="2338140" y="2270415"/>
            <a:ext cx="4467716" cy="954107"/>
          </a:xfrm>
          <a:prstGeom prst="rect">
            <a:avLst/>
          </a:prstGeom>
          <a:noFill/>
        </p:spPr>
        <p:txBody>
          <a:bodyPr wrap="square" rtlCol="0">
            <a:spAutoFit/>
          </a:bodyPr>
          <a:lstStyle/>
          <a:p>
            <a:pPr algn="ctr"/>
            <a:r>
              <a:rPr lang="pt-BR" sz="2800" b="1" i="0" dirty="0">
                <a:solidFill>
                  <a:schemeClr val="bg1"/>
                </a:solidFill>
                <a:effectLst/>
                <a:latin typeface="Arial" panose="020B0604020202020204" pitchFamily="34" charset="0"/>
                <a:cs typeface="Arial" panose="020B0604020202020204" pitchFamily="34" charset="0"/>
              </a:rPr>
              <a:t>SISTEMA DE RIEGO DE LEONARDO DA VINCI</a:t>
            </a:r>
            <a:endParaRPr lang="es-CO" sz="2800" b="1" dirty="0">
              <a:solidFill>
                <a:schemeClr val="bg1"/>
              </a:solidFill>
              <a:latin typeface="Arial" panose="020B0604020202020204" pitchFamily="34" charset="0"/>
              <a:cs typeface="Arial" panose="020B0604020202020204" pitchFamily="34" charset="0"/>
            </a:endParaRPr>
          </a:p>
        </p:txBody>
      </p:sp>
      <p:sp>
        <p:nvSpPr>
          <p:cNvPr id="2" name="CuadroTexto 1">
            <a:extLst>
              <a:ext uri="{FF2B5EF4-FFF2-40B4-BE49-F238E27FC236}">
                <a16:creationId xmlns:a16="http://schemas.microsoft.com/office/drawing/2014/main" xmlns="" id="{1B49ED89-9C01-9580-4835-2367C3125F52}"/>
              </a:ext>
            </a:extLst>
          </p:cNvPr>
          <p:cNvSpPr txBox="1"/>
          <p:nvPr/>
        </p:nvSpPr>
        <p:spPr>
          <a:xfrm>
            <a:off x="2798322" y="3376922"/>
            <a:ext cx="3547353" cy="1077218"/>
          </a:xfrm>
          <a:prstGeom prst="rect">
            <a:avLst/>
          </a:prstGeom>
          <a:noFill/>
        </p:spPr>
        <p:txBody>
          <a:bodyPr wrap="square" rtlCol="0">
            <a:spAutoFit/>
          </a:bodyPr>
          <a:lstStyle/>
          <a:p>
            <a:pPr algn="ctr"/>
            <a:r>
              <a:rPr lang="x-none" sz="1600" i="0" dirty="0" smtClean="0">
                <a:solidFill>
                  <a:schemeClr val="bg1"/>
                </a:solidFill>
                <a:effectLst/>
                <a:latin typeface="Arial" panose="020B0604020202020204" pitchFamily="34" charset="0"/>
                <a:cs typeface="Arial" panose="020B0604020202020204" pitchFamily="34" charset="0"/>
              </a:rPr>
              <a:t>Diego Andrés Osuna Barón</a:t>
            </a:r>
            <a:endParaRPr lang="es-CO" sz="1600" dirty="0">
              <a:solidFill>
                <a:schemeClr val="bg1"/>
              </a:solidFill>
              <a:latin typeface="Arial" panose="020B0604020202020204" pitchFamily="34" charset="0"/>
              <a:cs typeface="Arial" panose="020B0604020202020204" pitchFamily="34" charset="0"/>
            </a:endParaRPr>
          </a:p>
          <a:p>
            <a:pPr algn="ctr"/>
            <a:r>
              <a:rPr lang="es-CO" sz="1600" dirty="0" err="1" smtClean="0">
                <a:solidFill>
                  <a:schemeClr val="bg1"/>
                </a:solidFill>
                <a:effectLst/>
                <a:latin typeface="Arial" panose="020B0604020202020204" pitchFamily="34" charset="0"/>
                <a:cs typeface="Arial" panose="020B0604020202020204" pitchFamily="34" charset="0"/>
              </a:rPr>
              <a:t>Jose</a:t>
            </a:r>
            <a:r>
              <a:rPr lang="es-CO" sz="1600" dirty="0" smtClean="0">
                <a:solidFill>
                  <a:schemeClr val="bg1"/>
                </a:solidFill>
                <a:effectLst/>
                <a:latin typeface="Arial" panose="020B0604020202020204" pitchFamily="34" charset="0"/>
                <a:cs typeface="Arial" panose="020B0604020202020204" pitchFamily="34" charset="0"/>
              </a:rPr>
              <a:t> Miguel </a:t>
            </a:r>
            <a:r>
              <a:rPr lang="es-CO" sz="1600" dirty="0" err="1" smtClean="0">
                <a:solidFill>
                  <a:schemeClr val="bg1"/>
                </a:solidFill>
                <a:effectLst/>
                <a:latin typeface="Arial" panose="020B0604020202020204" pitchFamily="34" charset="0"/>
                <a:cs typeface="Arial" panose="020B0604020202020204" pitchFamily="34" charset="0"/>
              </a:rPr>
              <a:t>Bermudez</a:t>
            </a:r>
            <a:endParaRPr lang="es-CO" sz="1600" dirty="0" smtClean="0">
              <a:solidFill>
                <a:schemeClr val="bg1"/>
              </a:solidFill>
              <a:effectLst/>
              <a:latin typeface="Arial" panose="020B0604020202020204" pitchFamily="34" charset="0"/>
              <a:cs typeface="Arial" panose="020B0604020202020204" pitchFamily="34" charset="0"/>
            </a:endParaRPr>
          </a:p>
          <a:p>
            <a:pPr algn="ctr"/>
            <a:r>
              <a:rPr lang="es-CO" sz="1600" dirty="0" err="1" smtClean="0">
                <a:solidFill>
                  <a:schemeClr val="bg1"/>
                </a:solidFill>
                <a:effectLst/>
                <a:latin typeface="Arial" panose="020B0604020202020204" pitchFamily="34" charset="0"/>
                <a:cs typeface="Arial" panose="020B0604020202020204" pitchFamily="34" charset="0"/>
              </a:rPr>
              <a:t>Dayana</a:t>
            </a:r>
            <a:r>
              <a:rPr lang="es-CO" sz="1600" dirty="0" smtClean="0">
                <a:solidFill>
                  <a:schemeClr val="bg1"/>
                </a:solidFill>
                <a:effectLst/>
                <a:latin typeface="Arial" panose="020B0604020202020204" pitchFamily="34" charset="0"/>
                <a:cs typeface="Arial" panose="020B0604020202020204" pitchFamily="34" charset="0"/>
              </a:rPr>
              <a:t> Carolina Ovan</a:t>
            </a:r>
          </a:p>
          <a:p>
            <a:pPr algn="ctr"/>
            <a:r>
              <a:rPr lang="es-CO" sz="1600" dirty="0" smtClean="0">
                <a:solidFill>
                  <a:schemeClr val="bg1"/>
                </a:solidFill>
                <a:latin typeface="Arial" panose="020B0604020202020204" pitchFamily="34" charset="0"/>
                <a:cs typeface="Arial" panose="020B0604020202020204" pitchFamily="34" charset="0"/>
              </a:rPr>
              <a:t>Felipe Chaparro</a:t>
            </a:r>
            <a:endParaRPr lang="x-none" sz="1600" dirty="0" smtClean="0">
              <a:solidFill>
                <a:schemeClr val="bg1"/>
              </a:solidFill>
              <a:effectLst/>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xmlns="" id="{0FC92B15-9FB5-3909-A198-B3BDE3DDB2AA}"/>
              </a:ext>
            </a:extLst>
          </p:cNvPr>
          <p:cNvSpPr txBox="1"/>
          <p:nvPr/>
        </p:nvSpPr>
        <p:spPr>
          <a:xfrm>
            <a:off x="2798323" y="5045934"/>
            <a:ext cx="3547353" cy="584775"/>
          </a:xfrm>
          <a:prstGeom prst="rect">
            <a:avLst/>
          </a:prstGeom>
          <a:noFill/>
        </p:spPr>
        <p:txBody>
          <a:bodyPr wrap="square" rtlCol="0">
            <a:spAutoFit/>
          </a:bodyPr>
          <a:lstStyle/>
          <a:p>
            <a:pPr algn="ctr"/>
            <a:r>
              <a:rPr lang="x-none" sz="1600" dirty="0">
                <a:solidFill>
                  <a:schemeClr val="bg1"/>
                </a:solidFill>
                <a:effectLst/>
                <a:latin typeface="Arial" panose="020B0604020202020204" pitchFamily="34" charset="0"/>
                <a:cs typeface="Arial" panose="020B0604020202020204" pitchFamily="34" charset="0"/>
              </a:rPr>
              <a:t>Bogotá, Colombia</a:t>
            </a:r>
          </a:p>
          <a:p>
            <a:pPr algn="ctr"/>
            <a:r>
              <a:rPr lang="x-none" sz="1600" dirty="0">
                <a:solidFill>
                  <a:schemeClr val="bg1"/>
                </a:solidFill>
                <a:latin typeface="Arial" panose="020B0604020202020204" pitchFamily="34" charset="0"/>
                <a:cs typeface="Arial" panose="020B0604020202020204" pitchFamily="34" charset="0"/>
              </a:rPr>
              <a:t>2025</a:t>
            </a:r>
            <a:endParaRPr lang="x-none" sz="1600" dirty="0">
              <a:solidFill>
                <a:schemeClr val="bg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217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xmlns="" id="{00A02736-0B41-7441-A257-0B833CF4BF47}"/>
              </a:ext>
            </a:extLst>
          </p:cNvPr>
          <p:cNvSpPr txBox="1"/>
          <p:nvPr/>
        </p:nvSpPr>
        <p:spPr>
          <a:xfrm>
            <a:off x="3678165" y="985373"/>
            <a:ext cx="1787669" cy="369332"/>
          </a:xfrm>
          <a:prstGeom prst="rect">
            <a:avLst/>
          </a:prstGeom>
          <a:noFill/>
        </p:spPr>
        <p:txBody>
          <a:bodyPr wrap="none" rtlCol="0">
            <a:spAutoFit/>
          </a:bodyPr>
          <a:lstStyle/>
          <a:p>
            <a:r>
              <a:rPr lang="es-CO" dirty="0">
                <a:solidFill>
                  <a:schemeClr val="accent1"/>
                </a:solidFill>
                <a:latin typeface="Arial" panose="020B0604020202020204" pitchFamily="34" charset="0"/>
                <a:cs typeface="Arial" panose="020B0604020202020204" pitchFamily="34" charset="0"/>
              </a:rPr>
              <a:t>BIBLIOGRAFIA</a:t>
            </a:r>
          </a:p>
        </p:txBody>
      </p:sp>
      <p:sp>
        <p:nvSpPr>
          <p:cNvPr id="4" name="CuadroTexto 3">
            <a:extLst>
              <a:ext uri="{FF2B5EF4-FFF2-40B4-BE49-F238E27FC236}">
                <a16:creationId xmlns:a16="http://schemas.microsoft.com/office/drawing/2014/main" xmlns="" id="{7E0A1792-0CF3-6AA3-8231-ACB9892F04B2}"/>
              </a:ext>
            </a:extLst>
          </p:cNvPr>
          <p:cNvSpPr txBox="1"/>
          <p:nvPr/>
        </p:nvSpPr>
        <p:spPr>
          <a:xfrm>
            <a:off x="422788" y="1551563"/>
            <a:ext cx="8475406" cy="4185761"/>
          </a:xfrm>
          <a:prstGeom prst="rect">
            <a:avLst/>
          </a:prstGeom>
          <a:noFill/>
        </p:spPr>
        <p:txBody>
          <a:bodyPr wrap="square">
            <a:spAutoFit/>
          </a:bodyPr>
          <a:lstStyle/>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Leskobar.D, Agehara.S,Xu.C,Sharma.S,(2014). Irrigation Strategies for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Vegetable Crops in Water-Limited Environments. Researchgate.Obtenido de: https://www.researchgate.net/profile/Daniel-Leskovar/publication/274637514_Irrigation_Strategies_for_Vegetable_Crops_in_Water-Limited_Environments/links/55242bc40cf2b123c517369c/Irrigation-Strategies-for-Vegetable-Crops-in-Water-Limited-Environments.pdf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Acar,B.(2020). Water - yield relationships of lettuce plants for different irrigation strategies. International Scientific Journals. Obtenido de: https://stumejournals.com/journals/am/2020/5/177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Google Arts &amp; Culture. (s.f.). Da Vinci, ingeniero hidráulico y "maestrodel água" Recuperado de </a:t>
            </a:r>
          </a:p>
          <a:p>
            <a:pPr marL="285750" indent="-285750" algn="l" rtl="0" fontAlgn="base">
              <a:buFont typeface="Arial" panose="020B0604020202020204" pitchFamily="34" charset="0"/>
              <a:buChar char="•"/>
            </a:pPr>
            <a:r>
              <a:rPr lang="es-CO" sz="1400" b="0" i="0" u="sng" strike="noStrike" dirty="0">
                <a:solidFill>
                  <a:schemeClr val="bg2">
                    <a:lumMod val="50000"/>
                  </a:schemeClr>
                </a:solidFill>
                <a:effectLst/>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https://artsandculture.google.com/story/NQUBwOcqhaTHJA?hl=es</a:t>
            </a:r>
            <a:r>
              <a:rPr lang="es-CO" sz="1400" b="0" i="0" dirty="0">
                <a:solidFill>
                  <a:schemeClr val="bg2">
                    <a:lumMod val="50000"/>
                  </a:schemeClr>
                </a:solidFill>
                <a:effectLst/>
                <a:latin typeface="Arial" panose="020B0604020202020204" pitchFamily="34" charset="0"/>
                <a:cs typeface="Arial" panose="020B0604020202020204" pitchFamily="34" charset="0"/>
              </a:rPr>
              <a:t>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Artistas y Cuadros. (s.f.). Mecanismo para riego y distribución de agua (Leonardo da Vinci). Recuperado de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https://artistasycuadros.com/leonardo-da-vinci/mecanismo-para-riego-y-distribucion-de-agua/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Câmara de comercio de bogota.(2015).Manual Lechuga. Biblioteca Digital CCB. Obtenido de: http://hdl.handle.net/11520/14316 </a:t>
            </a:r>
          </a:p>
          <a:p>
            <a:pPr marL="285750" indent="-285750" algn="l" rtl="0" fontAlgn="base">
              <a:buFont typeface="Arial" panose="020B0604020202020204" pitchFamily="34" charset="0"/>
              <a:buChar char="•"/>
            </a:pPr>
            <a:r>
              <a:rPr lang="es-CO" sz="1400" b="0" i="0" dirty="0">
                <a:solidFill>
                  <a:schemeClr val="bg2">
                    <a:lumMod val="50000"/>
                  </a:schemeClr>
                </a:solidFill>
                <a:effectLst/>
                <a:latin typeface="Arial" panose="020B0604020202020204" pitchFamily="34" charset="0"/>
                <a:cs typeface="Arial" panose="020B0604020202020204" pitchFamily="34" charset="0"/>
              </a:rPr>
              <a:t>Ortiz,B.Bolivar,J.Sinchi,G.Carlos,J.(2022). Propuesta de un manual de diseño, estandarización y fabricación de turbinas tipo tornillo de Arquímedes para pequeñas centrales hidroeléctricas. Universidad politecnica salesiana del ecuador. Obtenido de: </a:t>
            </a:r>
            <a:r>
              <a:rPr lang="es-CO" sz="1400" b="0" i="0" u="sng" strike="noStrike" dirty="0">
                <a:solidFill>
                  <a:schemeClr val="bg2">
                    <a:lumMod val="50000"/>
                  </a:schemeClr>
                </a:solidFill>
                <a:effectLst/>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xmlns="" val="tx"/>
                    </a:ext>
                  </a:extLst>
                </a:hlinkClick>
              </a:rPr>
              <a:t>https://dspace.ups.edu.ec/handle/123456789/2405</a:t>
            </a:r>
            <a:r>
              <a:rPr lang="es-CO" sz="1400" b="0" i="0" dirty="0">
                <a:solidFill>
                  <a:schemeClr val="bg2">
                    <a:lumMod val="50000"/>
                  </a:schemeClr>
                </a:solidFill>
                <a:effectLst/>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943906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xmlns="" id="{138BDFCF-467E-E8C5-E202-7BA0A4A7B230}"/>
              </a:ext>
            </a:extLst>
          </p:cNvPr>
          <p:cNvSpPr>
            <a:spLocks noChangeArrowheads="1"/>
          </p:cNvSpPr>
          <p:nvPr/>
        </p:nvSpPr>
        <p:spPr bwMode="auto">
          <a:xfrm>
            <a:off x="694995" y="1062334"/>
            <a:ext cx="259558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x-none" altLang="x-none" sz="2400" b="0" i="0" u="none" strike="noStrike" cap="none" normalizeH="0" baseline="0" dirty="0">
                <a:ln>
                  <a:noFill/>
                </a:ln>
                <a:solidFill>
                  <a:schemeClr val="accent1"/>
                </a:solidFill>
                <a:effectLst/>
                <a:latin typeface="Arial" panose="020B0604020202020204" pitchFamily="34" charset="0"/>
              </a:rPr>
              <a:t>PROBLEMÁTICA</a:t>
            </a:r>
          </a:p>
        </p:txBody>
      </p:sp>
      <p:sp>
        <p:nvSpPr>
          <p:cNvPr id="4" name="CuadroTexto 3">
            <a:extLst>
              <a:ext uri="{FF2B5EF4-FFF2-40B4-BE49-F238E27FC236}">
                <a16:creationId xmlns:a16="http://schemas.microsoft.com/office/drawing/2014/main" xmlns="" id="{B0568AD7-A93A-2EFE-22B3-3ADDACB00731}"/>
              </a:ext>
            </a:extLst>
          </p:cNvPr>
          <p:cNvSpPr txBox="1"/>
          <p:nvPr/>
        </p:nvSpPr>
        <p:spPr>
          <a:xfrm>
            <a:off x="694995" y="1718496"/>
            <a:ext cx="3952568" cy="4247317"/>
          </a:xfrm>
          <a:prstGeom prst="rect">
            <a:avLst/>
          </a:prstGeom>
          <a:noFill/>
        </p:spPr>
        <p:txBody>
          <a:bodyPr wrap="square" rtlCol="0">
            <a:spAutoFit/>
          </a:bodyPr>
          <a:lstStyle/>
          <a:p>
            <a:r>
              <a:rPr lang="x-none" b="0" i="0" dirty="0">
                <a:solidFill>
                  <a:schemeClr val="bg2">
                    <a:lumMod val="50000"/>
                  </a:schemeClr>
                </a:solidFill>
                <a:effectLst/>
                <a:latin typeface="Arial" panose="020B0604020202020204" pitchFamily="34" charset="0"/>
                <a:cs typeface="Arial" panose="020B0604020202020204" pitchFamily="34" charset="0"/>
              </a:rPr>
              <a:t>El problema radica en la necesidad de comprender y analizar el funcionamiento del sistema de riego ideado por Leonardo da Vinci en un contexto real. A través de la construcción y prueba de un modelo funcional inspirado en los sistemas de riego de Da Vinci, se busca evaluar su aplicabilidad en cultivos como la lechuga crespa (Lactuca sativa) en Bogotá, contribuyendo a la recuperación de tecnologías hidráulicas históricas y su posible implementación. Asimismo, este proyecto se enmarca en el ODS 6 </a:t>
            </a:r>
            <a:endParaRPr lang="es-CO" dirty="0">
              <a:solidFill>
                <a:schemeClr val="bg2">
                  <a:lumMod val="50000"/>
                </a:schemeClr>
              </a:solidFill>
              <a:latin typeface="Arial" panose="020B0604020202020204" pitchFamily="34" charset="0"/>
              <a:cs typeface="Arial" panose="020B0604020202020204" pitchFamily="34" charset="0"/>
            </a:endParaRPr>
          </a:p>
        </p:txBody>
      </p:sp>
      <p:pic>
        <p:nvPicPr>
          <p:cNvPr id="1029" name="Picture 5" descr="Cómo cultivar lechugas">
            <a:extLst>
              <a:ext uri="{FF2B5EF4-FFF2-40B4-BE49-F238E27FC236}">
                <a16:creationId xmlns:a16="http://schemas.microsoft.com/office/drawing/2014/main" xmlns="" id="{11E8C58A-9A28-0EE8-0ED2-2378EEAD1F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7563" y="2286000"/>
            <a:ext cx="38100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30644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xmlns="" id="{C81CCF75-A9E5-68E1-D2A5-5138DA321DB7}"/>
              </a:ext>
            </a:extLst>
          </p:cNvPr>
          <p:cNvSpPr txBox="1"/>
          <p:nvPr/>
        </p:nvSpPr>
        <p:spPr>
          <a:xfrm>
            <a:off x="4572001" y="1720839"/>
            <a:ext cx="4202847" cy="3970318"/>
          </a:xfrm>
          <a:prstGeom prst="rect">
            <a:avLst/>
          </a:prstGeom>
          <a:noFill/>
        </p:spPr>
        <p:txBody>
          <a:bodyPr wrap="square" rtlCol="0">
            <a:spAutoFit/>
          </a:bodyPr>
          <a:lstStyle/>
          <a:p>
            <a:r>
              <a:rPr lang="x-none" b="0" i="0" dirty="0">
                <a:solidFill>
                  <a:schemeClr val="bg2">
                    <a:lumMod val="50000"/>
                  </a:schemeClr>
                </a:solidFill>
                <a:effectLst/>
                <a:latin typeface="Arial" panose="020B0604020202020204" pitchFamily="34" charset="0"/>
                <a:cs typeface="Arial" panose="020B0604020202020204" pitchFamily="34" charset="0"/>
              </a:rPr>
              <a:t>Por medio de la construcción de un prototipo funcional, se pretende mostrar lo innovador de la maquinaria de Da Vinci, generar datos experimentales sobre su eficiencia y, finalmente, implementar el modelo en un pequeño cultivo de lechuga crespa. Este cultivo se seleccionó por su crecimiento rápido, su requerimiento de humedad constante sin encharcamientos y la posibilidad de monitorear parámetros como humedad del suelo, salud de las plantas y tiempo de crecimiento.</a:t>
            </a:r>
            <a:endParaRPr lang="es-CO" dirty="0">
              <a:solidFill>
                <a:schemeClr val="bg2">
                  <a:lumMod val="50000"/>
                </a:schemeClr>
              </a:solidFill>
              <a:latin typeface="Arial" panose="020B0604020202020204" pitchFamily="34" charset="0"/>
              <a:cs typeface="Arial" panose="020B0604020202020204" pitchFamily="34" charset="0"/>
            </a:endParaRPr>
          </a:p>
        </p:txBody>
      </p:sp>
      <p:pic>
        <p:nvPicPr>
          <p:cNvPr id="2050" name="Picture 2" descr="bomba de parafuso arquimediano, ilustração vintage. 13512390 Vetor no  Vecteezy">
            <a:extLst>
              <a:ext uri="{FF2B5EF4-FFF2-40B4-BE49-F238E27FC236}">
                <a16:creationId xmlns:a16="http://schemas.microsoft.com/office/drawing/2014/main" xmlns="" id="{C8410E01-ABE5-4E0C-5732-975092C9BA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8663" y="2644487"/>
            <a:ext cx="3797157" cy="2853813"/>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xmlns="" id="{526B9F72-5EAA-23D5-096A-6A446BD36734}"/>
              </a:ext>
            </a:extLst>
          </p:cNvPr>
          <p:cNvSpPr txBox="1"/>
          <p:nvPr/>
        </p:nvSpPr>
        <p:spPr>
          <a:xfrm>
            <a:off x="648663" y="1166843"/>
            <a:ext cx="4202847" cy="461665"/>
          </a:xfrm>
          <a:prstGeom prst="rect">
            <a:avLst/>
          </a:prstGeom>
          <a:noFill/>
        </p:spPr>
        <p:txBody>
          <a:bodyPr wrap="square" rtlCol="0">
            <a:spAutoFit/>
          </a:bodyPr>
          <a:lstStyle/>
          <a:p>
            <a:r>
              <a:rPr lang="x-none" sz="2400" b="0" i="0" dirty="0">
                <a:solidFill>
                  <a:schemeClr val="accent1"/>
                </a:solidFill>
                <a:effectLst/>
                <a:latin typeface="Arial" panose="020B0604020202020204" pitchFamily="34" charset="0"/>
                <a:cs typeface="Arial" panose="020B0604020202020204" pitchFamily="34" charset="0"/>
              </a:rPr>
              <a:t>DA VINCI (1452-1519)</a:t>
            </a:r>
            <a:endParaRPr lang="es-CO" sz="2400" dirty="0">
              <a:solidFill>
                <a:schemeClr val="accent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00187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xmlns="" id="{0785AF58-403B-A0FD-64C3-D9CC30FD6E8D}"/>
              </a:ext>
            </a:extLst>
          </p:cNvPr>
          <p:cNvSpPr txBox="1"/>
          <p:nvPr/>
        </p:nvSpPr>
        <p:spPr>
          <a:xfrm>
            <a:off x="521555" y="1145282"/>
            <a:ext cx="4321278" cy="646331"/>
          </a:xfrm>
          <a:prstGeom prst="rect">
            <a:avLst/>
          </a:prstGeom>
          <a:noFill/>
        </p:spPr>
        <p:txBody>
          <a:bodyPr wrap="square">
            <a:spAutoFit/>
          </a:bodyPr>
          <a:lstStyle/>
          <a:p>
            <a:r>
              <a:rPr lang="x-none" b="0" i="0" dirty="0">
                <a:solidFill>
                  <a:schemeClr val="accent1"/>
                </a:solidFill>
                <a:effectLst/>
                <a:latin typeface="Arial" panose="020B0604020202020204" pitchFamily="34" charset="0"/>
                <a:cs typeface="Arial" panose="020B0604020202020204" pitchFamily="34" charset="0"/>
              </a:rPr>
              <a:t>SISTEMAS HIDRAULICOS EN LA AGRICULTURA </a:t>
            </a:r>
            <a:endParaRPr lang="es-CO" dirty="0">
              <a:solidFill>
                <a:schemeClr val="accent1"/>
              </a:solidFill>
              <a:latin typeface="Arial" panose="020B0604020202020204" pitchFamily="34" charset="0"/>
              <a:cs typeface="Arial" panose="020B0604020202020204" pitchFamily="34" charset="0"/>
            </a:endParaRPr>
          </a:p>
        </p:txBody>
      </p:sp>
      <p:sp>
        <p:nvSpPr>
          <p:cNvPr id="5" name="CuadroTexto 4">
            <a:extLst>
              <a:ext uri="{FF2B5EF4-FFF2-40B4-BE49-F238E27FC236}">
                <a16:creationId xmlns:a16="http://schemas.microsoft.com/office/drawing/2014/main" xmlns="" id="{12D75CEE-EFE3-72F7-8BEE-AA166B6D536A}"/>
              </a:ext>
            </a:extLst>
          </p:cNvPr>
          <p:cNvSpPr txBox="1"/>
          <p:nvPr/>
        </p:nvSpPr>
        <p:spPr>
          <a:xfrm>
            <a:off x="4884724" y="1873239"/>
            <a:ext cx="3927988" cy="4031873"/>
          </a:xfrm>
          <a:prstGeom prst="rect">
            <a:avLst/>
          </a:prstGeom>
          <a:noFill/>
        </p:spPr>
        <p:txBody>
          <a:bodyPr wrap="square" rtlCol="0">
            <a:spAutoFit/>
          </a:bodyPr>
          <a:lstStyle/>
          <a:p>
            <a:r>
              <a:rPr lang="x-none" sz="1600" b="1" i="0" dirty="0">
                <a:solidFill>
                  <a:schemeClr val="bg2">
                    <a:lumMod val="50000"/>
                  </a:schemeClr>
                </a:solidFill>
                <a:effectLst/>
                <a:latin typeface="Arial" panose="020B0604020202020204" pitchFamily="34" charset="0"/>
                <a:cs typeface="Arial" panose="020B0604020202020204" pitchFamily="34" charset="0"/>
              </a:rPr>
              <a:t>Lechuga crespa</a:t>
            </a:r>
            <a:r>
              <a:rPr lang="x-none" sz="1600" b="0" i="0" dirty="0">
                <a:solidFill>
                  <a:schemeClr val="bg2">
                    <a:lumMod val="50000"/>
                  </a:schemeClr>
                </a:solidFill>
                <a:effectLst/>
                <a:latin typeface="Arial" panose="020B0604020202020204" pitchFamily="34" charset="0"/>
                <a:cs typeface="Arial" panose="020B0604020202020204" pitchFamily="34" charset="0"/>
              </a:rPr>
              <a:t> (Lactuca sativa var. crispa) </a:t>
            </a:r>
            <a:endParaRPr lang="x-none" sz="1600" dirty="0">
              <a:solidFill>
                <a:schemeClr val="bg2">
                  <a:lumMod val="50000"/>
                </a:schemeClr>
              </a:solidFill>
              <a:effectLst/>
              <a:latin typeface="Arial" panose="020B0604020202020204" pitchFamily="34" charset="0"/>
              <a:cs typeface="Arial" panose="020B0604020202020204" pitchFamily="34" charset="0"/>
            </a:endParaRPr>
          </a:p>
          <a:p>
            <a:r>
              <a:rPr lang="x-none" sz="1600" b="1" i="0" dirty="0">
                <a:solidFill>
                  <a:schemeClr val="bg2">
                    <a:lumMod val="50000"/>
                  </a:schemeClr>
                </a:solidFill>
                <a:effectLst/>
                <a:latin typeface="Arial" panose="020B0604020202020204" pitchFamily="34" charset="0"/>
                <a:cs typeface="Arial" panose="020B0604020202020204" pitchFamily="34" charset="0"/>
              </a:rPr>
              <a:t>Ubicación:</a:t>
            </a:r>
            <a:r>
              <a:rPr lang="x-none" sz="1600" b="0" i="0" dirty="0">
                <a:solidFill>
                  <a:schemeClr val="bg2">
                    <a:lumMod val="50000"/>
                  </a:schemeClr>
                </a:solidFill>
                <a:effectLst/>
                <a:latin typeface="Arial" panose="020B0604020202020204" pitchFamily="34" charset="0"/>
                <a:cs typeface="Arial" panose="020B0604020202020204" pitchFamily="34" charset="0"/>
              </a:rPr>
              <a:t> Sabana de Bogotá, Colombia. </a:t>
            </a:r>
            <a:endParaRPr lang="x-none" sz="1600" dirty="0">
              <a:solidFill>
                <a:schemeClr val="bg2">
                  <a:lumMod val="50000"/>
                </a:schemeClr>
              </a:solidFill>
              <a:effectLst/>
              <a:latin typeface="Arial" panose="020B0604020202020204" pitchFamily="34" charset="0"/>
              <a:cs typeface="Arial" panose="020B0604020202020204" pitchFamily="34" charset="0"/>
            </a:endParaRPr>
          </a:p>
          <a:p>
            <a:r>
              <a:rPr lang="x-none" sz="1600" b="1" i="0" dirty="0">
                <a:solidFill>
                  <a:schemeClr val="bg2">
                    <a:lumMod val="50000"/>
                  </a:schemeClr>
                </a:solidFill>
                <a:effectLst/>
                <a:latin typeface="Arial" panose="020B0604020202020204" pitchFamily="34" charset="0"/>
                <a:cs typeface="Arial" panose="020B0604020202020204" pitchFamily="34" charset="0"/>
              </a:rPr>
              <a:t>Temperatura ideal:</a:t>
            </a:r>
            <a:r>
              <a:rPr lang="x-none" sz="1600" b="0" i="0" dirty="0">
                <a:solidFill>
                  <a:schemeClr val="bg2">
                    <a:lumMod val="50000"/>
                  </a:schemeClr>
                </a:solidFill>
                <a:effectLst/>
                <a:latin typeface="Arial" panose="020B0604020202020204" pitchFamily="34" charset="0"/>
                <a:cs typeface="Arial" panose="020B0604020202020204" pitchFamily="34" charset="0"/>
              </a:rPr>
              <a:t> 10 °C – 22 °C. </a:t>
            </a:r>
            <a:endParaRPr lang="x-none" sz="1600" dirty="0">
              <a:solidFill>
                <a:schemeClr val="bg2">
                  <a:lumMod val="50000"/>
                </a:schemeClr>
              </a:solidFill>
              <a:effectLst/>
              <a:latin typeface="Arial" panose="020B0604020202020204" pitchFamily="34" charset="0"/>
              <a:cs typeface="Arial" panose="020B0604020202020204" pitchFamily="34" charset="0"/>
            </a:endParaRPr>
          </a:p>
          <a:p>
            <a:r>
              <a:rPr lang="x-none" sz="1600" b="1" i="0" dirty="0">
                <a:solidFill>
                  <a:schemeClr val="bg2">
                    <a:lumMod val="50000"/>
                  </a:schemeClr>
                </a:solidFill>
                <a:effectLst/>
                <a:latin typeface="Arial" panose="020B0604020202020204" pitchFamily="34" charset="0"/>
                <a:cs typeface="Arial" panose="020B0604020202020204" pitchFamily="34" charset="0"/>
              </a:rPr>
              <a:t>Suelo:</a:t>
            </a:r>
            <a:r>
              <a:rPr lang="x-none" sz="1600" b="0" i="0" dirty="0">
                <a:solidFill>
                  <a:schemeClr val="bg2">
                    <a:lumMod val="50000"/>
                  </a:schemeClr>
                </a:solidFill>
                <a:effectLst/>
                <a:latin typeface="Arial" panose="020B0604020202020204" pitchFamily="34" charset="0"/>
                <a:cs typeface="Arial" panose="020B0604020202020204" pitchFamily="34" charset="0"/>
              </a:rPr>
              <a:t> franco‑arenoso, buen drenaje, pH 6.0 – 6.8. </a:t>
            </a:r>
            <a:endParaRPr lang="x-none" sz="1600" dirty="0">
              <a:solidFill>
                <a:schemeClr val="bg2">
                  <a:lumMod val="50000"/>
                </a:schemeClr>
              </a:solidFill>
              <a:effectLst/>
              <a:latin typeface="Arial" panose="020B0604020202020204" pitchFamily="34" charset="0"/>
              <a:cs typeface="Arial" panose="020B0604020202020204" pitchFamily="34" charset="0"/>
            </a:endParaRPr>
          </a:p>
          <a:p>
            <a:r>
              <a:rPr lang="x-none" sz="1600" b="1" i="0" dirty="0">
                <a:solidFill>
                  <a:schemeClr val="bg2">
                    <a:lumMod val="50000"/>
                  </a:schemeClr>
                </a:solidFill>
                <a:effectLst/>
                <a:latin typeface="Arial" panose="020B0604020202020204" pitchFamily="34" charset="0"/>
                <a:cs typeface="Arial" panose="020B0604020202020204" pitchFamily="34" charset="0"/>
              </a:rPr>
              <a:t>Frecuencia de riego:</a:t>
            </a:r>
            <a:r>
              <a:rPr lang="x-none" sz="1600" b="0" i="0" dirty="0">
                <a:solidFill>
                  <a:schemeClr val="bg2">
                    <a:lumMod val="50000"/>
                  </a:schemeClr>
                </a:solidFill>
                <a:effectLst/>
                <a:latin typeface="Arial" panose="020B0604020202020204" pitchFamily="34" charset="0"/>
                <a:cs typeface="Arial" panose="020B0604020202020204" pitchFamily="34" charset="0"/>
              </a:rPr>
              <a:t> cada 2‑3 días, evitando encharcamientos. </a:t>
            </a:r>
            <a:endParaRPr lang="x-none" sz="1600" dirty="0">
              <a:solidFill>
                <a:schemeClr val="bg2">
                  <a:lumMod val="50000"/>
                </a:schemeClr>
              </a:solidFill>
              <a:effectLst/>
              <a:latin typeface="Arial" panose="020B0604020202020204" pitchFamily="34" charset="0"/>
              <a:cs typeface="Arial" panose="020B0604020202020204" pitchFamily="34" charset="0"/>
            </a:endParaRPr>
          </a:p>
          <a:p>
            <a:r>
              <a:rPr lang="x-none" sz="1600" b="1" i="0" dirty="0">
                <a:solidFill>
                  <a:schemeClr val="bg2">
                    <a:lumMod val="50000"/>
                  </a:schemeClr>
                </a:solidFill>
                <a:effectLst/>
                <a:latin typeface="Arial" panose="020B0604020202020204" pitchFamily="34" charset="0"/>
                <a:cs typeface="Arial" panose="020B0604020202020204" pitchFamily="34" charset="0"/>
              </a:rPr>
              <a:t>Tiempo de cosecha:</a:t>
            </a:r>
            <a:r>
              <a:rPr lang="x-none" sz="1600" b="0" i="0" dirty="0">
                <a:solidFill>
                  <a:schemeClr val="bg2">
                    <a:lumMod val="50000"/>
                  </a:schemeClr>
                </a:solidFill>
                <a:effectLst/>
                <a:latin typeface="Arial" panose="020B0604020202020204" pitchFamily="34" charset="0"/>
                <a:cs typeface="Arial" panose="020B0604020202020204" pitchFamily="34" charset="0"/>
              </a:rPr>
              <a:t> 40‑55 días (Cámara de Comercio, 2015). </a:t>
            </a:r>
            <a:endParaRPr lang="x-none" sz="1600" dirty="0">
              <a:solidFill>
                <a:schemeClr val="bg2">
                  <a:lumMod val="50000"/>
                </a:schemeClr>
              </a:solidFill>
              <a:effectLst/>
              <a:latin typeface="Arial" panose="020B0604020202020204" pitchFamily="34" charset="0"/>
              <a:cs typeface="Arial" panose="020B0604020202020204" pitchFamily="34" charset="0"/>
            </a:endParaRPr>
          </a:p>
          <a:p>
            <a:r>
              <a:rPr lang="x-none" sz="1600" b="1" i="0" dirty="0">
                <a:solidFill>
                  <a:schemeClr val="bg2">
                    <a:lumMod val="50000"/>
                  </a:schemeClr>
                </a:solidFill>
                <a:effectLst/>
                <a:latin typeface="Arial" panose="020B0604020202020204" pitchFamily="34" charset="0"/>
                <a:cs typeface="Arial" panose="020B0604020202020204" pitchFamily="34" charset="0"/>
              </a:rPr>
              <a:t>Control fitosanitario:</a:t>
            </a:r>
            <a:r>
              <a:rPr lang="x-none" sz="1600" b="0" i="0" dirty="0">
                <a:solidFill>
                  <a:schemeClr val="bg2">
                    <a:lumMod val="50000"/>
                  </a:schemeClr>
                </a:solidFill>
                <a:effectLst/>
                <a:latin typeface="Arial" panose="020B0604020202020204" pitchFamily="34" charset="0"/>
                <a:cs typeface="Arial" panose="020B0604020202020204" pitchFamily="34" charset="0"/>
              </a:rPr>
              <a:t> cada 2‑3 semanas. </a:t>
            </a:r>
            <a:endParaRPr lang="x-none" sz="1600" dirty="0">
              <a:solidFill>
                <a:schemeClr val="bg2">
                  <a:lumMod val="50000"/>
                </a:schemeClr>
              </a:solidFill>
              <a:effectLst/>
              <a:latin typeface="Arial" panose="020B0604020202020204" pitchFamily="34" charset="0"/>
              <a:cs typeface="Arial" panose="020B0604020202020204" pitchFamily="34" charset="0"/>
            </a:endParaRPr>
          </a:p>
          <a:p>
            <a:r>
              <a:rPr lang="x-none" sz="1600" b="1" i="0" dirty="0">
                <a:solidFill>
                  <a:schemeClr val="bg2">
                    <a:lumMod val="50000"/>
                  </a:schemeClr>
                </a:solidFill>
                <a:effectLst/>
                <a:latin typeface="Arial" panose="020B0604020202020204" pitchFamily="34" charset="0"/>
                <a:cs typeface="Arial" panose="020B0604020202020204" pitchFamily="34" charset="0"/>
              </a:rPr>
              <a:t>Valor nutricional:</a:t>
            </a:r>
            <a:r>
              <a:rPr lang="x-none" sz="1600" b="0" i="0" dirty="0">
                <a:solidFill>
                  <a:schemeClr val="bg2">
                    <a:lumMod val="50000"/>
                  </a:schemeClr>
                </a:solidFill>
                <a:effectLst/>
                <a:latin typeface="Arial" panose="020B0604020202020204" pitchFamily="34" charset="0"/>
                <a:cs typeface="Arial" panose="020B0604020202020204" pitchFamily="34" charset="0"/>
              </a:rPr>
              <a:t> Minerales como Potasio, fósforo, calcio, hierro y magnesio</a:t>
            </a:r>
            <a:endParaRPr lang="x-none" sz="1600" dirty="0">
              <a:solidFill>
                <a:schemeClr val="bg2">
                  <a:lumMod val="50000"/>
                </a:schemeClr>
              </a:solidFill>
              <a:effectLst/>
              <a:latin typeface="Arial" panose="020B0604020202020204" pitchFamily="34" charset="0"/>
              <a:cs typeface="Arial" panose="020B0604020202020204" pitchFamily="34" charset="0"/>
            </a:endParaRPr>
          </a:p>
        </p:txBody>
      </p:sp>
      <p:sp>
        <p:nvSpPr>
          <p:cNvPr id="6" name="CuadroTexto 5">
            <a:extLst>
              <a:ext uri="{FF2B5EF4-FFF2-40B4-BE49-F238E27FC236}">
                <a16:creationId xmlns:a16="http://schemas.microsoft.com/office/drawing/2014/main" xmlns="" id="{0D194131-E822-5111-4A34-8638175F6CB0}"/>
              </a:ext>
            </a:extLst>
          </p:cNvPr>
          <p:cNvSpPr txBox="1"/>
          <p:nvPr/>
        </p:nvSpPr>
        <p:spPr>
          <a:xfrm>
            <a:off x="521555" y="1873239"/>
            <a:ext cx="4050446" cy="3416320"/>
          </a:xfrm>
          <a:prstGeom prst="rect">
            <a:avLst/>
          </a:prstGeom>
          <a:noFill/>
        </p:spPr>
        <p:txBody>
          <a:bodyPr wrap="square" rtlCol="0">
            <a:spAutoFit/>
          </a:bodyPr>
          <a:lstStyle/>
          <a:p>
            <a:r>
              <a:rPr lang="x-none" b="0" i="0" dirty="0">
                <a:solidFill>
                  <a:schemeClr val="bg2">
                    <a:lumMod val="50000"/>
                  </a:schemeClr>
                </a:solidFill>
                <a:effectLst/>
                <a:latin typeface="Arial" panose="020B0604020202020204" pitchFamily="34" charset="0"/>
                <a:cs typeface="Arial" panose="020B0604020202020204" pitchFamily="34" charset="0"/>
              </a:rPr>
              <a:t>La hidráulica ha mejorado la eficiencia del riego al garantizar un suministro constante a los cultivos. El tornillo de Arquímedes eleva el agua mediante un movimiento helicoidal, permitiendo el flujo constante hacia zonas más elevadas (Artistas y Cuadros, s.f.). Leonardo da Vinci perfeccionó este y otros mecanismos, como las ruedas hidráulicas, para optimizar el uso del agua en su época (Google Arts &amp; Culture, s.f.). </a:t>
            </a:r>
            <a:endParaRPr lang="es-CO" dirty="0">
              <a:solidFill>
                <a:schemeClr val="bg2">
                  <a:lumMod val="50000"/>
                </a:schemeClr>
              </a:solidFill>
              <a:latin typeface="Arial" panose="020B0604020202020204" pitchFamily="34" charset="0"/>
              <a:cs typeface="Arial" panose="020B0604020202020204" pitchFamily="34" charset="0"/>
            </a:endParaRPr>
          </a:p>
        </p:txBody>
      </p:sp>
      <p:sp>
        <p:nvSpPr>
          <p:cNvPr id="7" name="CuadroTexto 6">
            <a:extLst>
              <a:ext uri="{FF2B5EF4-FFF2-40B4-BE49-F238E27FC236}">
                <a16:creationId xmlns:a16="http://schemas.microsoft.com/office/drawing/2014/main" xmlns="" id="{289E5AB6-0ECE-5AB8-5C00-0ACDE4B2D3C0}"/>
              </a:ext>
            </a:extLst>
          </p:cNvPr>
          <p:cNvSpPr txBox="1"/>
          <p:nvPr/>
        </p:nvSpPr>
        <p:spPr>
          <a:xfrm>
            <a:off x="4960374" y="1283781"/>
            <a:ext cx="3662071" cy="369332"/>
          </a:xfrm>
          <a:prstGeom prst="rect">
            <a:avLst/>
          </a:prstGeom>
          <a:noFill/>
        </p:spPr>
        <p:txBody>
          <a:bodyPr wrap="square">
            <a:spAutoFit/>
          </a:bodyPr>
          <a:lstStyle/>
          <a:p>
            <a:r>
              <a:rPr lang="x-none" dirty="0">
                <a:solidFill>
                  <a:schemeClr val="accent1"/>
                </a:solidFill>
                <a:latin typeface="Arial" panose="020B0604020202020204" pitchFamily="34" charset="0"/>
                <a:cs typeface="Arial" panose="020B0604020202020204" pitchFamily="34" charset="0"/>
              </a:rPr>
              <a:t>CONDICONES </a:t>
            </a:r>
            <a:r>
              <a:rPr lang="x-none" b="0" i="0" dirty="0">
                <a:solidFill>
                  <a:schemeClr val="accent1"/>
                </a:solidFill>
                <a:effectLst/>
                <a:latin typeface="Arial" panose="020B0604020202020204" pitchFamily="34" charset="0"/>
                <a:cs typeface="Arial" panose="020B0604020202020204" pitchFamily="34" charset="0"/>
              </a:rPr>
              <a:t>DEL CULTIVO</a:t>
            </a:r>
            <a:endParaRPr lang="es-CO" dirty="0">
              <a:solidFill>
                <a:schemeClr val="accent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83592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xmlns="" id="{CECD12DD-CCB2-A38D-5E58-BD3AA6920AF2}"/>
              </a:ext>
            </a:extLst>
          </p:cNvPr>
          <p:cNvSpPr txBox="1"/>
          <p:nvPr/>
        </p:nvSpPr>
        <p:spPr>
          <a:xfrm>
            <a:off x="371720" y="1801663"/>
            <a:ext cx="3757828" cy="1492716"/>
          </a:xfrm>
          <a:prstGeom prst="rect">
            <a:avLst/>
          </a:prstGeom>
          <a:noFill/>
        </p:spPr>
        <p:txBody>
          <a:bodyPr wrap="square" rtlCol="0">
            <a:spAutoFit/>
          </a:bodyPr>
          <a:lstStyle/>
          <a:p>
            <a:r>
              <a:rPr lang="x-none" sz="1300" b="1" i="0" dirty="0">
                <a:solidFill>
                  <a:schemeClr val="bg2">
                    <a:lumMod val="50000"/>
                  </a:schemeClr>
                </a:solidFill>
                <a:effectLst/>
                <a:latin typeface="Arial" panose="020B0604020202020204" pitchFamily="34" charset="0"/>
                <a:cs typeface="Arial" panose="020B0604020202020204" pitchFamily="34" charset="0"/>
              </a:rPr>
              <a:t>Movimiento helicoidal:</a:t>
            </a:r>
            <a:r>
              <a:rPr lang="x-none" sz="1300" b="0" i="0" dirty="0">
                <a:solidFill>
                  <a:schemeClr val="bg2">
                    <a:lumMod val="50000"/>
                  </a:schemeClr>
                </a:solidFill>
                <a:effectLst/>
                <a:latin typeface="Arial" panose="020B0604020202020204" pitchFamily="34" charset="0"/>
                <a:cs typeface="Arial" panose="020B0604020202020204" pitchFamily="34" charset="0"/>
              </a:rPr>
              <a:t> El tornillo de Arquímedes eleva agua mediante la rotación de una hélice incrustada en el interior o alrededor de un tubo. Al girar con cierto ángulo, captura el agua en compartimentos formados entre la hélice y las paredes del tubo, llevándola hacia arriba.</a:t>
            </a:r>
            <a:endParaRPr lang="es-CO" sz="1300" dirty="0">
              <a:solidFill>
                <a:schemeClr val="bg2">
                  <a:lumMod val="50000"/>
                </a:schemeClr>
              </a:solidFill>
              <a:latin typeface="Arial" panose="020B0604020202020204" pitchFamily="34" charset="0"/>
              <a:cs typeface="Arial" panose="020B0604020202020204" pitchFamily="34" charset="0"/>
            </a:endParaRPr>
          </a:p>
        </p:txBody>
      </p:sp>
      <p:sp>
        <p:nvSpPr>
          <p:cNvPr id="3" name="CuadroTexto 2">
            <a:extLst>
              <a:ext uri="{FF2B5EF4-FFF2-40B4-BE49-F238E27FC236}">
                <a16:creationId xmlns:a16="http://schemas.microsoft.com/office/drawing/2014/main" xmlns="" id="{A20F9613-FDAF-11B2-4D06-BC12E7AA03FF}"/>
              </a:ext>
            </a:extLst>
          </p:cNvPr>
          <p:cNvSpPr txBox="1"/>
          <p:nvPr/>
        </p:nvSpPr>
        <p:spPr>
          <a:xfrm>
            <a:off x="4485967" y="1803009"/>
            <a:ext cx="4330663" cy="1292662"/>
          </a:xfrm>
          <a:prstGeom prst="rect">
            <a:avLst/>
          </a:prstGeom>
          <a:noFill/>
        </p:spPr>
        <p:txBody>
          <a:bodyPr wrap="square" rtlCol="0">
            <a:spAutoFit/>
          </a:bodyPr>
          <a:lstStyle/>
          <a:p>
            <a:r>
              <a:rPr lang="x-none" sz="1300" b="1" i="0" dirty="0">
                <a:solidFill>
                  <a:schemeClr val="bg2">
                    <a:lumMod val="50000"/>
                  </a:schemeClr>
                </a:solidFill>
                <a:effectLst/>
                <a:latin typeface="Arial" panose="020B0604020202020204" pitchFamily="34" charset="0"/>
                <a:cs typeface="Arial" panose="020B0604020202020204" pitchFamily="34" charset="0"/>
              </a:rPr>
              <a:t>Eficiencia hidráulica: </a:t>
            </a:r>
            <a:r>
              <a:rPr lang="x-none" sz="1300" b="0" i="0" dirty="0">
                <a:solidFill>
                  <a:schemeClr val="bg2">
                    <a:lumMod val="50000"/>
                  </a:schemeClr>
                </a:solidFill>
                <a:effectLst/>
                <a:latin typeface="Arial" panose="020B0604020202020204" pitchFamily="34" charset="0"/>
                <a:cs typeface="Arial" panose="020B0604020202020204" pitchFamily="34" charset="0"/>
              </a:rPr>
              <a:t>Se modela frecuentemente como una función lineal (por ejemplo, V(t) = k·t, donde V es volumen elevado y t tiempo), siempre que la rotación sea constante. En este proyecto se estimó un caudal aproximado de 43.75 ml/s cuando el tornillo rota a razón de una vuelta cada 4 s.</a:t>
            </a:r>
            <a:r>
              <a:rPr lang="x-none" sz="1300" b="1" i="0" dirty="0">
                <a:solidFill>
                  <a:schemeClr val="bg2">
                    <a:lumMod val="50000"/>
                  </a:schemeClr>
                </a:solidFill>
                <a:effectLst/>
                <a:latin typeface="Arial" panose="020B0604020202020204" pitchFamily="34" charset="0"/>
                <a:cs typeface="Arial" panose="020B0604020202020204" pitchFamily="34" charset="0"/>
              </a:rPr>
              <a:t> </a:t>
            </a:r>
            <a:endParaRPr lang="x-none" sz="1300" dirty="0">
              <a:solidFill>
                <a:schemeClr val="bg2">
                  <a:lumMod val="50000"/>
                </a:schemeClr>
              </a:solidFill>
              <a:effectLst/>
              <a:latin typeface="Arial" panose="020B0604020202020204" pitchFamily="34" charset="0"/>
              <a:cs typeface="Arial" panose="020B0604020202020204" pitchFamily="34" charset="0"/>
            </a:endParaRPr>
          </a:p>
        </p:txBody>
      </p:sp>
      <p:sp>
        <p:nvSpPr>
          <p:cNvPr id="4" name="CuadroTexto 3">
            <a:extLst>
              <a:ext uri="{FF2B5EF4-FFF2-40B4-BE49-F238E27FC236}">
                <a16:creationId xmlns:a16="http://schemas.microsoft.com/office/drawing/2014/main" xmlns="" id="{4D7E212F-7192-57F2-EA57-7E07913F9D3C}"/>
              </a:ext>
            </a:extLst>
          </p:cNvPr>
          <p:cNvSpPr txBox="1"/>
          <p:nvPr/>
        </p:nvSpPr>
        <p:spPr>
          <a:xfrm>
            <a:off x="4399934" y="5096680"/>
            <a:ext cx="4502728" cy="892552"/>
          </a:xfrm>
          <a:prstGeom prst="rect">
            <a:avLst/>
          </a:prstGeom>
          <a:noFill/>
        </p:spPr>
        <p:txBody>
          <a:bodyPr wrap="square" rtlCol="0">
            <a:spAutoFit/>
          </a:bodyPr>
          <a:lstStyle/>
          <a:p>
            <a:r>
              <a:rPr lang="x-none" sz="1300" b="1" i="0" dirty="0">
                <a:solidFill>
                  <a:schemeClr val="bg2">
                    <a:lumMod val="50000"/>
                  </a:schemeClr>
                </a:solidFill>
                <a:effectLst/>
                <a:latin typeface="Arial" panose="020B0604020202020204" pitchFamily="34" charset="0"/>
                <a:cs typeface="Arial" panose="020B0604020202020204" pitchFamily="34" charset="0"/>
              </a:rPr>
              <a:t>Cálculo de caudal y pendiente:</a:t>
            </a:r>
            <a:r>
              <a:rPr lang="x-none" sz="1300" b="0" i="0" dirty="0">
                <a:solidFill>
                  <a:schemeClr val="bg2">
                    <a:lumMod val="50000"/>
                  </a:schemeClr>
                </a:solidFill>
                <a:effectLst/>
                <a:latin typeface="Arial" panose="020B0604020202020204" pitchFamily="34" charset="0"/>
                <a:cs typeface="Arial" panose="020B0604020202020204" pitchFamily="34" charset="0"/>
              </a:rPr>
              <a:t> La velocidad de rotación y la inclinación determinan el caudal (volumen/tiempo). Para un cultivo específico, se debe ajustar el flujo para satisfacer la demanda sin encharcamiento</a:t>
            </a:r>
            <a:r>
              <a:rPr lang="x-none" sz="1300" b="1" i="0" dirty="0">
                <a:solidFill>
                  <a:schemeClr val="bg2">
                    <a:lumMod val="50000"/>
                  </a:schemeClr>
                </a:solidFill>
                <a:effectLst/>
                <a:latin typeface="Arial" panose="020B0604020202020204" pitchFamily="34" charset="0"/>
                <a:cs typeface="Arial" panose="020B0604020202020204" pitchFamily="34" charset="0"/>
              </a:rPr>
              <a:t>.</a:t>
            </a:r>
            <a:endParaRPr lang="x-none" sz="1300" dirty="0">
              <a:solidFill>
                <a:schemeClr val="bg2">
                  <a:lumMod val="50000"/>
                </a:schemeClr>
              </a:solidFill>
              <a:effectLst/>
              <a:latin typeface="Arial" panose="020B0604020202020204" pitchFamily="34" charset="0"/>
              <a:cs typeface="Arial" panose="020B0604020202020204" pitchFamily="34" charset="0"/>
            </a:endParaRPr>
          </a:p>
        </p:txBody>
      </p:sp>
      <p:pic>
        <p:nvPicPr>
          <p:cNvPr id="6" name="Imagen 5" descr="Imagen que contiene Gráfico&#10;&#10;El contenido generado por IA puede ser incorrecto.">
            <a:extLst>
              <a:ext uri="{FF2B5EF4-FFF2-40B4-BE49-F238E27FC236}">
                <a16:creationId xmlns:a16="http://schemas.microsoft.com/office/drawing/2014/main" xmlns="" id="{481FCB57-EBC8-3DD8-83D6-9A7E36CA0731}"/>
              </a:ext>
            </a:extLst>
          </p:cNvPr>
          <p:cNvPicPr>
            <a:picLocks noChangeAspect="1"/>
          </p:cNvPicPr>
          <p:nvPr/>
        </p:nvPicPr>
        <p:blipFill>
          <a:blip r:embed="rId2"/>
          <a:stretch>
            <a:fillRect/>
          </a:stretch>
        </p:blipFill>
        <p:spPr>
          <a:xfrm>
            <a:off x="693396" y="3294379"/>
            <a:ext cx="2870258" cy="2694853"/>
          </a:xfrm>
          <a:prstGeom prst="rect">
            <a:avLst/>
          </a:prstGeom>
        </p:spPr>
      </p:pic>
      <p:pic>
        <p:nvPicPr>
          <p:cNvPr id="8" name="Imagen 7" descr="Imagen que contiene pasto, café, pájaro, parado&#10;&#10;El contenido generado por IA puede ser incorrecto.">
            <a:extLst>
              <a:ext uri="{FF2B5EF4-FFF2-40B4-BE49-F238E27FC236}">
                <a16:creationId xmlns:a16="http://schemas.microsoft.com/office/drawing/2014/main" xmlns="" id="{22AD5AEC-854D-87F7-B5CD-F1AC3D55E561}"/>
              </a:ext>
            </a:extLst>
          </p:cNvPr>
          <p:cNvPicPr>
            <a:picLocks noChangeAspect="1"/>
          </p:cNvPicPr>
          <p:nvPr/>
        </p:nvPicPr>
        <p:blipFill>
          <a:blip r:embed="rId3"/>
          <a:stretch>
            <a:fillRect/>
          </a:stretch>
        </p:blipFill>
        <p:spPr>
          <a:xfrm>
            <a:off x="5540260" y="3128065"/>
            <a:ext cx="2497394" cy="1873046"/>
          </a:xfrm>
          <a:prstGeom prst="rect">
            <a:avLst/>
          </a:prstGeom>
        </p:spPr>
      </p:pic>
      <p:sp>
        <p:nvSpPr>
          <p:cNvPr id="9" name="CuadroTexto 8">
            <a:extLst>
              <a:ext uri="{FF2B5EF4-FFF2-40B4-BE49-F238E27FC236}">
                <a16:creationId xmlns:a16="http://schemas.microsoft.com/office/drawing/2014/main" xmlns="" id="{5FC602EE-6320-47E2-E528-C6AECFDB4772}"/>
              </a:ext>
            </a:extLst>
          </p:cNvPr>
          <p:cNvSpPr txBox="1"/>
          <p:nvPr/>
        </p:nvSpPr>
        <p:spPr>
          <a:xfrm>
            <a:off x="2344370" y="1091726"/>
            <a:ext cx="4455259" cy="369332"/>
          </a:xfrm>
          <a:prstGeom prst="rect">
            <a:avLst/>
          </a:prstGeom>
          <a:noFill/>
        </p:spPr>
        <p:txBody>
          <a:bodyPr wrap="none" rtlCol="0">
            <a:spAutoFit/>
          </a:bodyPr>
          <a:lstStyle/>
          <a:p>
            <a:r>
              <a:rPr lang="x-none" b="0" i="0" dirty="0">
                <a:solidFill>
                  <a:schemeClr val="accent1"/>
                </a:solidFill>
                <a:effectLst/>
                <a:latin typeface="Arial" panose="020B0604020202020204" pitchFamily="34" charset="0"/>
                <a:cs typeface="Arial" panose="020B0604020202020204" pitchFamily="34" charset="0"/>
              </a:rPr>
              <a:t>PRINCIPIOS FÍSICOS Y MATEMÁTICOS</a:t>
            </a:r>
            <a:endParaRPr lang="es-CO" dirty="0">
              <a:solidFill>
                <a:schemeClr val="accent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75132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xmlns="" id="{741F8CF1-9616-8641-0D8A-B1D6AE01E29A}"/>
              </a:ext>
            </a:extLst>
          </p:cNvPr>
          <p:cNvSpPr txBox="1"/>
          <p:nvPr/>
        </p:nvSpPr>
        <p:spPr>
          <a:xfrm>
            <a:off x="2961967" y="1044366"/>
            <a:ext cx="3220065" cy="369332"/>
          </a:xfrm>
          <a:prstGeom prst="rect">
            <a:avLst/>
          </a:prstGeom>
          <a:noFill/>
        </p:spPr>
        <p:txBody>
          <a:bodyPr wrap="square">
            <a:spAutoFit/>
          </a:bodyPr>
          <a:lstStyle/>
          <a:p>
            <a:pPr algn="l" rtl="0"/>
            <a:r>
              <a:rPr lang="x-none" b="0" i="0" dirty="0">
                <a:solidFill>
                  <a:schemeClr val="accent1"/>
                </a:solidFill>
                <a:effectLst/>
                <a:latin typeface="Arial" panose="020B0604020202020204" pitchFamily="34" charset="0"/>
                <a:cs typeface="Arial" panose="020B0604020202020204" pitchFamily="34" charset="0"/>
              </a:rPr>
              <a:t>DISEÑO Y PLANIFICACIÓN</a:t>
            </a:r>
            <a:endParaRPr lang="x-none" dirty="0">
              <a:solidFill>
                <a:schemeClr val="accent1"/>
              </a:solidFill>
              <a:effectLst/>
              <a:latin typeface="Arial" panose="020B0604020202020204" pitchFamily="34" charset="0"/>
              <a:cs typeface="Arial" panose="020B0604020202020204" pitchFamily="34" charset="0"/>
            </a:endParaRPr>
          </a:p>
        </p:txBody>
      </p:sp>
      <p:sp>
        <p:nvSpPr>
          <p:cNvPr id="7" name="CuadroTexto 6">
            <a:extLst>
              <a:ext uri="{FF2B5EF4-FFF2-40B4-BE49-F238E27FC236}">
                <a16:creationId xmlns:a16="http://schemas.microsoft.com/office/drawing/2014/main" xmlns="" id="{E2339D6F-687D-36F9-DF2A-5ADCAB18C83A}"/>
              </a:ext>
            </a:extLst>
          </p:cNvPr>
          <p:cNvSpPr txBox="1"/>
          <p:nvPr/>
        </p:nvSpPr>
        <p:spPr>
          <a:xfrm>
            <a:off x="4571999" y="1842981"/>
            <a:ext cx="3819832" cy="3693319"/>
          </a:xfrm>
          <a:prstGeom prst="rect">
            <a:avLst/>
          </a:prstGeom>
          <a:noFill/>
        </p:spPr>
        <p:txBody>
          <a:bodyPr wrap="square">
            <a:spAutoFit/>
          </a:bodyPr>
          <a:lstStyle/>
          <a:p>
            <a:pPr algn="l" rtl="0"/>
            <a:r>
              <a:rPr lang="x-none" b="0" i="0" dirty="0">
                <a:solidFill>
                  <a:schemeClr val="bg2">
                    <a:lumMod val="50000"/>
                  </a:schemeClr>
                </a:solidFill>
                <a:effectLst/>
                <a:latin typeface="Arial" panose="020B0604020202020204" pitchFamily="34" charset="0"/>
                <a:cs typeface="Arial" panose="020B0604020202020204" pitchFamily="34" charset="0"/>
              </a:rPr>
              <a:t>Se construyó una base de madera con palos de balsa y tablas, donde se instaló el tornillo de Arquímedes hecho con un tubo PVC y una manguera helicoidal. El sistema se conectó a un balde inferior como fuente de agua y un canal superior para distribuir el riego. La automatización parcial se logró con un Arduino Uno, un servo motor y una pantalla LCD, ensamblados en protoboard para controlar el movimiento del tornillo.</a:t>
            </a:r>
            <a:endParaRPr lang="x-none" dirty="0">
              <a:solidFill>
                <a:schemeClr val="bg2">
                  <a:lumMod val="50000"/>
                </a:schemeClr>
              </a:solidFill>
              <a:effectLst/>
              <a:latin typeface="Arial" panose="020B0604020202020204" pitchFamily="34" charset="0"/>
              <a:cs typeface="Arial" panose="020B0604020202020204" pitchFamily="34" charset="0"/>
            </a:endParaRPr>
          </a:p>
        </p:txBody>
      </p:sp>
      <p:pic>
        <p:nvPicPr>
          <p:cNvPr id="3074" name="Picture 2" descr="Imagen 1, Imagen">
            <a:extLst>
              <a:ext uri="{FF2B5EF4-FFF2-40B4-BE49-F238E27FC236}">
                <a16:creationId xmlns:a16="http://schemas.microsoft.com/office/drawing/2014/main" xmlns="" id="{D3BF770D-E14D-961E-820B-D347A937D7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126" y="2099754"/>
            <a:ext cx="3819832" cy="26584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71949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xmlns="" id="{92DD2AA6-60B7-B7F0-BB91-95357B5B64D9}"/>
              </a:ext>
            </a:extLst>
          </p:cNvPr>
          <p:cNvSpPr txBox="1"/>
          <p:nvPr/>
        </p:nvSpPr>
        <p:spPr>
          <a:xfrm>
            <a:off x="3040626" y="995205"/>
            <a:ext cx="3062748" cy="369332"/>
          </a:xfrm>
          <a:prstGeom prst="rect">
            <a:avLst/>
          </a:prstGeom>
          <a:noFill/>
        </p:spPr>
        <p:txBody>
          <a:bodyPr wrap="square">
            <a:spAutoFit/>
          </a:bodyPr>
          <a:lstStyle/>
          <a:p>
            <a:pPr algn="l" rtl="0"/>
            <a:r>
              <a:rPr lang="x-none" b="0" i="0" dirty="0">
                <a:solidFill>
                  <a:schemeClr val="accent1"/>
                </a:solidFill>
                <a:effectLst/>
                <a:latin typeface="Arial" panose="020B0604020202020204" pitchFamily="34" charset="0"/>
                <a:cs typeface="Arial" panose="020B0604020202020204" pitchFamily="34" charset="0"/>
              </a:rPr>
              <a:t>USO DE HERRAMIENTAS </a:t>
            </a:r>
            <a:endParaRPr lang="x-none" dirty="0">
              <a:solidFill>
                <a:schemeClr val="accent1"/>
              </a:solidFill>
              <a:effectLst/>
              <a:latin typeface="Arial" panose="020B0604020202020204" pitchFamily="34" charset="0"/>
              <a:cs typeface="Arial" panose="020B0604020202020204" pitchFamily="34" charset="0"/>
            </a:endParaRPr>
          </a:p>
        </p:txBody>
      </p:sp>
      <p:sp>
        <p:nvSpPr>
          <p:cNvPr id="5" name="CuadroTexto 4">
            <a:extLst>
              <a:ext uri="{FF2B5EF4-FFF2-40B4-BE49-F238E27FC236}">
                <a16:creationId xmlns:a16="http://schemas.microsoft.com/office/drawing/2014/main" xmlns="" id="{E13F291A-AD3B-5550-5EEE-B55931CC7924}"/>
              </a:ext>
            </a:extLst>
          </p:cNvPr>
          <p:cNvSpPr txBox="1"/>
          <p:nvPr/>
        </p:nvSpPr>
        <p:spPr>
          <a:xfrm>
            <a:off x="1022555" y="5272237"/>
            <a:ext cx="1263445" cy="369332"/>
          </a:xfrm>
          <a:prstGeom prst="rect">
            <a:avLst/>
          </a:prstGeom>
          <a:noFill/>
        </p:spPr>
        <p:txBody>
          <a:bodyPr wrap="square">
            <a:spAutoFit/>
          </a:bodyPr>
          <a:lstStyle/>
          <a:p>
            <a:pPr algn="l" rtl="0"/>
            <a:r>
              <a:rPr lang="x-none" i="0" dirty="0">
                <a:solidFill>
                  <a:schemeClr val="accent1"/>
                </a:solidFill>
                <a:effectLst/>
                <a:latin typeface="Arial" panose="020B0604020202020204" pitchFamily="34" charset="0"/>
                <a:cs typeface="Arial" panose="020B0604020202020204" pitchFamily="34" charset="0"/>
              </a:rPr>
              <a:t>ARDUINO</a:t>
            </a:r>
            <a:endParaRPr lang="x-none" dirty="0">
              <a:solidFill>
                <a:schemeClr val="accent1"/>
              </a:solidFill>
              <a:effectLst/>
              <a:latin typeface="Arial" panose="020B0604020202020204" pitchFamily="34" charset="0"/>
              <a:cs typeface="Arial" panose="020B0604020202020204" pitchFamily="34" charset="0"/>
            </a:endParaRPr>
          </a:p>
        </p:txBody>
      </p:sp>
      <p:sp>
        <p:nvSpPr>
          <p:cNvPr id="7" name="CuadroTexto 6">
            <a:extLst>
              <a:ext uri="{FF2B5EF4-FFF2-40B4-BE49-F238E27FC236}">
                <a16:creationId xmlns:a16="http://schemas.microsoft.com/office/drawing/2014/main" xmlns="" id="{9DFF5952-20EB-88C3-99F8-8910630EB241}"/>
              </a:ext>
            </a:extLst>
          </p:cNvPr>
          <p:cNvSpPr txBox="1"/>
          <p:nvPr/>
        </p:nvSpPr>
        <p:spPr>
          <a:xfrm>
            <a:off x="3782961" y="1606345"/>
            <a:ext cx="1578077" cy="369332"/>
          </a:xfrm>
          <a:prstGeom prst="rect">
            <a:avLst/>
          </a:prstGeom>
          <a:noFill/>
        </p:spPr>
        <p:txBody>
          <a:bodyPr wrap="square">
            <a:spAutoFit/>
          </a:bodyPr>
          <a:lstStyle/>
          <a:p>
            <a:pPr algn="l" rtl="0"/>
            <a:r>
              <a:rPr lang="x-none" i="0" dirty="0">
                <a:solidFill>
                  <a:schemeClr val="accent1"/>
                </a:solidFill>
                <a:effectLst/>
                <a:latin typeface="Arial" panose="020B0604020202020204" pitchFamily="34" charset="0"/>
                <a:cs typeface="Arial" panose="020B0604020202020204" pitchFamily="34" charset="0"/>
              </a:rPr>
              <a:t>TINKERCAD</a:t>
            </a:r>
            <a:endParaRPr lang="x-none" dirty="0">
              <a:solidFill>
                <a:schemeClr val="accent1"/>
              </a:solidFill>
              <a:effectLst/>
              <a:latin typeface="Arial" panose="020B0604020202020204" pitchFamily="34" charset="0"/>
              <a:cs typeface="Arial" panose="020B0604020202020204" pitchFamily="34" charset="0"/>
            </a:endParaRPr>
          </a:p>
        </p:txBody>
      </p:sp>
      <p:sp>
        <p:nvSpPr>
          <p:cNvPr id="9" name="CuadroTexto 8">
            <a:extLst>
              <a:ext uri="{FF2B5EF4-FFF2-40B4-BE49-F238E27FC236}">
                <a16:creationId xmlns:a16="http://schemas.microsoft.com/office/drawing/2014/main" xmlns="" id="{B556F19B-D090-FD7E-346A-A5846174B859}"/>
              </a:ext>
            </a:extLst>
          </p:cNvPr>
          <p:cNvSpPr txBox="1"/>
          <p:nvPr/>
        </p:nvSpPr>
        <p:spPr>
          <a:xfrm>
            <a:off x="6103374" y="5272237"/>
            <a:ext cx="2433484" cy="369332"/>
          </a:xfrm>
          <a:prstGeom prst="rect">
            <a:avLst/>
          </a:prstGeom>
          <a:noFill/>
        </p:spPr>
        <p:txBody>
          <a:bodyPr wrap="square">
            <a:spAutoFit/>
          </a:bodyPr>
          <a:lstStyle/>
          <a:p>
            <a:pPr algn="l" rtl="0"/>
            <a:r>
              <a:rPr lang="x-none" i="0" dirty="0">
                <a:solidFill>
                  <a:schemeClr val="accent1"/>
                </a:solidFill>
                <a:effectLst/>
                <a:latin typeface="Arial" panose="020B0604020202020204" pitchFamily="34" charset="0"/>
                <a:cs typeface="Arial" panose="020B0604020202020204" pitchFamily="34" charset="0"/>
              </a:rPr>
              <a:t>AUTODESK CIVIL 3D</a:t>
            </a:r>
            <a:endParaRPr lang="x-none" dirty="0">
              <a:solidFill>
                <a:schemeClr val="accent1"/>
              </a:solidFill>
              <a:effectLst/>
              <a:latin typeface="Arial" panose="020B0604020202020204" pitchFamily="34" charset="0"/>
              <a:cs typeface="Arial" panose="020B0604020202020204" pitchFamily="34" charset="0"/>
            </a:endParaRPr>
          </a:p>
        </p:txBody>
      </p:sp>
      <p:sp>
        <p:nvSpPr>
          <p:cNvPr id="11" name="CuadroTexto 10">
            <a:extLst>
              <a:ext uri="{FF2B5EF4-FFF2-40B4-BE49-F238E27FC236}">
                <a16:creationId xmlns:a16="http://schemas.microsoft.com/office/drawing/2014/main" xmlns="" id="{2CFA2921-1192-DE32-2278-7FB8E4113826}"/>
              </a:ext>
            </a:extLst>
          </p:cNvPr>
          <p:cNvSpPr txBox="1"/>
          <p:nvPr/>
        </p:nvSpPr>
        <p:spPr>
          <a:xfrm>
            <a:off x="447367" y="3088346"/>
            <a:ext cx="2738285" cy="2031325"/>
          </a:xfrm>
          <a:prstGeom prst="rect">
            <a:avLst/>
          </a:prstGeom>
          <a:noFill/>
        </p:spPr>
        <p:txBody>
          <a:bodyPr wrap="square">
            <a:spAutoFit/>
          </a:bodyPr>
          <a:lstStyle/>
          <a:p>
            <a:pPr algn="l" rtl="0"/>
            <a:r>
              <a:rPr lang="x-none" sz="1400" b="0" i="0" dirty="0">
                <a:solidFill>
                  <a:schemeClr val="bg2">
                    <a:lumMod val="50000"/>
                  </a:schemeClr>
                </a:solidFill>
                <a:effectLst/>
                <a:latin typeface="Arial" panose="020B0604020202020204" pitchFamily="34" charset="0"/>
                <a:cs typeface="Arial" panose="020B0604020202020204" pitchFamily="34" charset="0"/>
              </a:rPr>
              <a:t>Fue fundamental para automatizar el movimiento del tornillo de Arquímedes mediante el control de un motor. Además, su programación permitió pensar en futuras mejoras como la incorporación de sensores de humedad para un riego más preciso.</a:t>
            </a:r>
            <a:endParaRPr lang="x-none" sz="1400" dirty="0">
              <a:solidFill>
                <a:schemeClr val="bg2">
                  <a:lumMod val="50000"/>
                </a:schemeClr>
              </a:solidFill>
              <a:effectLst/>
              <a:latin typeface="Arial" panose="020B0604020202020204" pitchFamily="34" charset="0"/>
              <a:cs typeface="Arial" panose="020B0604020202020204" pitchFamily="34" charset="0"/>
            </a:endParaRPr>
          </a:p>
        </p:txBody>
      </p:sp>
      <p:sp>
        <p:nvSpPr>
          <p:cNvPr id="13" name="CuadroTexto 12">
            <a:extLst>
              <a:ext uri="{FF2B5EF4-FFF2-40B4-BE49-F238E27FC236}">
                <a16:creationId xmlns:a16="http://schemas.microsoft.com/office/drawing/2014/main" xmlns="" id="{71403D32-B294-DF4B-D7B5-C3B86828BEA1}"/>
              </a:ext>
            </a:extLst>
          </p:cNvPr>
          <p:cNvSpPr txBox="1"/>
          <p:nvPr/>
        </p:nvSpPr>
        <p:spPr>
          <a:xfrm>
            <a:off x="3339278" y="1975677"/>
            <a:ext cx="2465442" cy="2246769"/>
          </a:xfrm>
          <a:prstGeom prst="rect">
            <a:avLst/>
          </a:prstGeom>
          <a:noFill/>
        </p:spPr>
        <p:txBody>
          <a:bodyPr wrap="square">
            <a:spAutoFit/>
          </a:bodyPr>
          <a:lstStyle/>
          <a:p>
            <a:pPr algn="l" rtl="0"/>
            <a:r>
              <a:rPr lang="x-none" sz="1400" b="0" i="0" dirty="0">
                <a:solidFill>
                  <a:schemeClr val="bg2">
                    <a:lumMod val="50000"/>
                  </a:schemeClr>
                </a:solidFill>
                <a:effectLst/>
                <a:latin typeface="Arial" panose="020B0604020202020204" pitchFamily="34" charset="0"/>
                <a:cs typeface="Arial" panose="020B0604020202020204" pitchFamily="34" charset="0"/>
              </a:rPr>
              <a:t>Se utilizó para simular el circuito electrónico del sistema, permitiendo probar virtualmente la conexión del Arduino con el motor antes de realizar el montaje físico. Esto redujo errores y permitió validar el comportamiento del sistema sin riesgos.</a:t>
            </a:r>
            <a:endParaRPr lang="x-none" sz="1400" dirty="0">
              <a:solidFill>
                <a:schemeClr val="bg2">
                  <a:lumMod val="50000"/>
                </a:schemeClr>
              </a:solidFill>
              <a:effectLst/>
              <a:latin typeface="Arial" panose="020B0604020202020204" pitchFamily="34" charset="0"/>
              <a:cs typeface="Arial" panose="020B0604020202020204" pitchFamily="34" charset="0"/>
            </a:endParaRPr>
          </a:p>
        </p:txBody>
      </p:sp>
      <p:sp>
        <p:nvSpPr>
          <p:cNvPr id="15" name="CuadroTexto 14">
            <a:extLst>
              <a:ext uri="{FF2B5EF4-FFF2-40B4-BE49-F238E27FC236}">
                <a16:creationId xmlns:a16="http://schemas.microsoft.com/office/drawing/2014/main" xmlns="" id="{C8C765FD-0AC2-0C9D-B2E0-9FCF557800EE}"/>
              </a:ext>
            </a:extLst>
          </p:cNvPr>
          <p:cNvSpPr txBox="1"/>
          <p:nvPr/>
        </p:nvSpPr>
        <p:spPr>
          <a:xfrm>
            <a:off x="6034548" y="3099061"/>
            <a:ext cx="2571135" cy="2031325"/>
          </a:xfrm>
          <a:prstGeom prst="rect">
            <a:avLst/>
          </a:prstGeom>
          <a:noFill/>
        </p:spPr>
        <p:txBody>
          <a:bodyPr wrap="square">
            <a:spAutoFit/>
          </a:bodyPr>
          <a:lstStyle/>
          <a:p>
            <a:pPr algn="l" rtl="0"/>
            <a:r>
              <a:rPr lang="x-none" sz="1400" b="0" i="0" dirty="0">
                <a:solidFill>
                  <a:schemeClr val="bg2">
                    <a:lumMod val="50000"/>
                  </a:schemeClr>
                </a:solidFill>
                <a:effectLst/>
                <a:latin typeface="Arial" panose="020B0604020202020204" pitchFamily="34" charset="0"/>
                <a:cs typeface="Arial" panose="020B0604020202020204" pitchFamily="34" charset="0"/>
              </a:rPr>
              <a:t>Sirvió para modelar en 3D la estructura del prototipo, facilitando la planificación del espacio, las dimensiones del tornillo de Arquímedes y la ubicación de los componentes, asegurando una distribución eficiente del sistema.</a:t>
            </a:r>
            <a:endParaRPr lang="x-none" sz="1400" dirty="0">
              <a:solidFill>
                <a:schemeClr val="bg2">
                  <a:lumMod val="50000"/>
                </a:schemeClr>
              </a:solidFill>
              <a:effectLst/>
              <a:latin typeface="Arial" panose="020B0604020202020204" pitchFamily="34" charset="0"/>
              <a:cs typeface="Arial" panose="020B0604020202020204" pitchFamily="34" charset="0"/>
            </a:endParaRPr>
          </a:p>
        </p:txBody>
      </p:sp>
      <p:pic>
        <p:nvPicPr>
          <p:cNvPr id="4098" name="Picture 2" descr="Picture 1372112248, Imagen">
            <a:extLst>
              <a:ext uri="{FF2B5EF4-FFF2-40B4-BE49-F238E27FC236}">
                <a16:creationId xmlns:a16="http://schemas.microsoft.com/office/drawing/2014/main" xmlns="" id="{0DA2B2BB-6C85-9C05-C68A-0B64A44034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05811" y="1527546"/>
            <a:ext cx="2431047" cy="1500590"/>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Picture 1399466347, Imagen">
            <a:extLst>
              <a:ext uri="{FF2B5EF4-FFF2-40B4-BE49-F238E27FC236}">
                <a16:creationId xmlns:a16="http://schemas.microsoft.com/office/drawing/2014/main" xmlns="" id="{2C159066-0E2A-8C6D-141A-1DC321034B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9279" y="4290876"/>
            <a:ext cx="2465441" cy="1657590"/>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Arduino en la programación y robótica educativa – Observatorio del Gabinete  de Tele-Educación">
            <a:extLst>
              <a:ext uri="{FF2B5EF4-FFF2-40B4-BE49-F238E27FC236}">
                <a16:creationId xmlns:a16="http://schemas.microsoft.com/office/drawing/2014/main" xmlns="" id="{66F26437-A563-26B6-441D-E20F9E0A34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3380" y="1606345"/>
            <a:ext cx="1758130" cy="1196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2897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xmlns="" id="{9307096B-33F3-351B-7511-65CEB48E8AA6}"/>
              </a:ext>
            </a:extLst>
          </p:cNvPr>
          <p:cNvSpPr txBox="1"/>
          <p:nvPr/>
        </p:nvSpPr>
        <p:spPr>
          <a:xfrm>
            <a:off x="2121309" y="955876"/>
            <a:ext cx="4901381" cy="369332"/>
          </a:xfrm>
          <a:prstGeom prst="rect">
            <a:avLst/>
          </a:prstGeom>
          <a:noFill/>
        </p:spPr>
        <p:txBody>
          <a:bodyPr wrap="square">
            <a:spAutoFit/>
          </a:bodyPr>
          <a:lstStyle/>
          <a:p>
            <a:pPr rtl="0"/>
            <a:r>
              <a:rPr lang="x-none" b="0" i="0" cap="all" dirty="0">
                <a:solidFill>
                  <a:schemeClr val="accent1"/>
                </a:solidFill>
                <a:effectLst/>
                <a:latin typeface="Arial" panose="020B0604020202020204" pitchFamily="34" charset="0"/>
                <a:cs typeface="Arial" panose="020B0604020202020204" pitchFamily="34" charset="0"/>
              </a:rPr>
              <a:t>MEDICIONES Y CÁLCULOS HIDRÁULICOS</a:t>
            </a:r>
            <a:endParaRPr lang="x-none" cap="all" dirty="0">
              <a:solidFill>
                <a:schemeClr val="accent1"/>
              </a:solidFill>
              <a:effectLst/>
              <a:latin typeface="Arial" panose="020B0604020202020204" pitchFamily="34" charset="0"/>
              <a:cs typeface="Arial" panose="020B0604020202020204" pitchFamily="34" charset="0"/>
            </a:endParaRPr>
          </a:p>
        </p:txBody>
      </p:sp>
      <p:sp>
        <p:nvSpPr>
          <p:cNvPr id="5" name="CuadroTexto 4">
            <a:extLst>
              <a:ext uri="{FF2B5EF4-FFF2-40B4-BE49-F238E27FC236}">
                <a16:creationId xmlns:a16="http://schemas.microsoft.com/office/drawing/2014/main" xmlns="" id="{D3840B6F-A927-C735-BE00-2E75768C8550}"/>
              </a:ext>
            </a:extLst>
          </p:cNvPr>
          <p:cNvSpPr txBox="1"/>
          <p:nvPr/>
        </p:nvSpPr>
        <p:spPr>
          <a:xfrm>
            <a:off x="486697" y="1722792"/>
            <a:ext cx="2384323" cy="646331"/>
          </a:xfrm>
          <a:prstGeom prst="rect">
            <a:avLst/>
          </a:prstGeom>
          <a:noFill/>
        </p:spPr>
        <p:txBody>
          <a:bodyPr wrap="square">
            <a:spAutoFit/>
          </a:bodyPr>
          <a:lstStyle/>
          <a:p>
            <a:pPr rtl="0"/>
            <a:r>
              <a:rPr lang="x-none" i="0" dirty="0">
                <a:solidFill>
                  <a:schemeClr val="accent1"/>
                </a:solidFill>
                <a:effectLst/>
                <a:latin typeface="Arial" panose="020B0604020202020204" pitchFamily="34" charset="0"/>
                <a:cs typeface="Arial" panose="020B0604020202020204" pitchFamily="34" charset="0"/>
              </a:rPr>
              <a:t>Estimación teórica de volumen por vuelta </a:t>
            </a:r>
            <a:endParaRPr lang="x-none" dirty="0">
              <a:solidFill>
                <a:schemeClr val="accent1"/>
              </a:solidFill>
              <a:effectLst/>
              <a:latin typeface="Arial" panose="020B0604020202020204" pitchFamily="34" charset="0"/>
              <a:cs typeface="Arial" panose="020B0604020202020204" pitchFamily="34" charset="0"/>
            </a:endParaRPr>
          </a:p>
        </p:txBody>
      </p:sp>
      <p:sp>
        <p:nvSpPr>
          <p:cNvPr id="7" name="CuadroTexto 6">
            <a:extLst>
              <a:ext uri="{FF2B5EF4-FFF2-40B4-BE49-F238E27FC236}">
                <a16:creationId xmlns:a16="http://schemas.microsoft.com/office/drawing/2014/main" xmlns="" id="{961774C2-565F-784B-DFB1-D7C705BBC61C}"/>
              </a:ext>
            </a:extLst>
          </p:cNvPr>
          <p:cNvSpPr txBox="1"/>
          <p:nvPr/>
        </p:nvSpPr>
        <p:spPr>
          <a:xfrm>
            <a:off x="5067300" y="5316149"/>
            <a:ext cx="1801761" cy="369332"/>
          </a:xfrm>
          <a:prstGeom prst="rect">
            <a:avLst/>
          </a:prstGeom>
          <a:noFill/>
        </p:spPr>
        <p:txBody>
          <a:bodyPr wrap="square">
            <a:spAutoFit/>
          </a:bodyPr>
          <a:lstStyle/>
          <a:p>
            <a:pPr rtl="0"/>
            <a:r>
              <a:rPr lang="x-none" i="0" dirty="0">
                <a:solidFill>
                  <a:schemeClr val="accent1"/>
                </a:solidFill>
                <a:effectLst/>
                <a:latin typeface="Arial" panose="020B0604020202020204" pitchFamily="34" charset="0"/>
                <a:cs typeface="Arial" panose="020B0604020202020204" pitchFamily="34" charset="0"/>
              </a:rPr>
              <a:t>Flujo con 0.5 L</a:t>
            </a:r>
            <a:endParaRPr lang="x-none" dirty="0">
              <a:solidFill>
                <a:schemeClr val="accent1"/>
              </a:solidFill>
              <a:effectLst/>
              <a:latin typeface="Arial" panose="020B0604020202020204" pitchFamily="34" charset="0"/>
              <a:cs typeface="Arial" panose="020B0604020202020204" pitchFamily="34" charset="0"/>
            </a:endParaRPr>
          </a:p>
        </p:txBody>
      </p:sp>
      <p:sp>
        <p:nvSpPr>
          <p:cNvPr id="9" name="CuadroTexto 8">
            <a:extLst>
              <a:ext uri="{FF2B5EF4-FFF2-40B4-BE49-F238E27FC236}">
                <a16:creationId xmlns:a16="http://schemas.microsoft.com/office/drawing/2014/main" xmlns="" id="{5FDCBBB7-E3E3-9FBE-BE09-800D26754745}"/>
              </a:ext>
            </a:extLst>
          </p:cNvPr>
          <p:cNvSpPr txBox="1"/>
          <p:nvPr/>
        </p:nvSpPr>
        <p:spPr>
          <a:xfrm>
            <a:off x="378542" y="2476967"/>
            <a:ext cx="2384322" cy="3046988"/>
          </a:xfrm>
          <a:prstGeom prst="rect">
            <a:avLst/>
          </a:prstGeom>
          <a:noFill/>
        </p:spPr>
        <p:txBody>
          <a:bodyPr wrap="square">
            <a:spAutoFit/>
          </a:bodyPr>
          <a:lstStyle/>
          <a:p>
            <a:pPr rtl="0"/>
            <a:r>
              <a:rPr lang="x-none" sz="1600" b="0" i="0" dirty="0">
                <a:solidFill>
                  <a:schemeClr val="bg2">
                    <a:lumMod val="50000"/>
                  </a:schemeClr>
                </a:solidFill>
                <a:effectLst/>
                <a:latin typeface="Arial" panose="020B0604020202020204" pitchFamily="34" charset="0"/>
                <a:cs typeface="Arial" panose="020B0604020202020204" pitchFamily="34" charset="0"/>
              </a:rPr>
              <a:t>La manguera helicoidal alrededor del tubo PVC tiene aproximadamente 5 vueltas en 70 cm. Cada vuelta desplaza cerca de 175 ml. Volumen total teórico por vuelta: ~175 ml. </a:t>
            </a:r>
            <a:endParaRPr lang="x-none" sz="1600" dirty="0">
              <a:solidFill>
                <a:schemeClr val="bg2">
                  <a:lumMod val="50000"/>
                </a:schemeClr>
              </a:solidFill>
              <a:effectLst/>
              <a:latin typeface="Arial" panose="020B0604020202020204" pitchFamily="34" charset="0"/>
              <a:cs typeface="Arial" panose="020B0604020202020204" pitchFamily="34" charset="0"/>
            </a:endParaRPr>
          </a:p>
          <a:p>
            <a:pPr rtl="0"/>
            <a:r>
              <a:rPr lang="x-none" sz="1600" b="0" i="0" dirty="0">
                <a:solidFill>
                  <a:schemeClr val="bg2">
                    <a:lumMod val="50000"/>
                  </a:schemeClr>
                </a:solidFill>
                <a:effectLst/>
                <a:latin typeface="Arial" panose="020B0604020202020204" pitchFamily="34" charset="0"/>
                <a:cs typeface="Arial" panose="020B0604020202020204" pitchFamily="34" charset="0"/>
              </a:rPr>
              <a:t>Caudal teórico si el tornillo gira a 1 vuelta/4 s: </a:t>
            </a:r>
            <a:endParaRPr lang="x-none" sz="1600" dirty="0">
              <a:solidFill>
                <a:schemeClr val="bg2">
                  <a:lumMod val="50000"/>
                </a:schemeClr>
              </a:solidFill>
              <a:effectLst/>
              <a:latin typeface="Arial" panose="020B0604020202020204" pitchFamily="34" charset="0"/>
              <a:cs typeface="Arial" panose="020B0604020202020204" pitchFamily="34" charset="0"/>
            </a:endParaRPr>
          </a:p>
          <a:p>
            <a:pPr rtl="0"/>
            <a:r>
              <a:rPr lang="x-none" sz="1600" b="0" i="0" dirty="0">
                <a:solidFill>
                  <a:schemeClr val="bg2">
                    <a:lumMod val="50000"/>
                  </a:schemeClr>
                </a:solidFill>
                <a:effectLst/>
                <a:latin typeface="Arial" panose="020B0604020202020204" pitchFamily="34" charset="0"/>
                <a:cs typeface="Arial" panose="020B0604020202020204" pitchFamily="34" charset="0"/>
              </a:rPr>
              <a:t>175𝑚𝑙 /4𝑠 = 43.75 ml /s</a:t>
            </a:r>
            <a:endParaRPr lang="x-none" sz="1600" dirty="0">
              <a:solidFill>
                <a:schemeClr val="bg2">
                  <a:lumMod val="50000"/>
                </a:schemeClr>
              </a:solidFill>
              <a:effectLst/>
              <a:latin typeface="Arial" panose="020B0604020202020204" pitchFamily="34" charset="0"/>
              <a:cs typeface="Arial" panose="020B0604020202020204" pitchFamily="34" charset="0"/>
            </a:endParaRPr>
          </a:p>
        </p:txBody>
      </p:sp>
      <p:sp>
        <p:nvSpPr>
          <p:cNvPr id="11" name="CuadroTexto 10">
            <a:extLst>
              <a:ext uri="{FF2B5EF4-FFF2-40B4-BE49-F238E27FC236}">
                <a16:creationId xmlns:a16="http://schemas.microsoft.com/office/drawing/2014/main" xmlns="" id="{ECB97C77-7131-67CB-CEA2-79ECD9B3904F}"/>
              </a:ext>
            </a:extLst>
          </p:cNvPr>
          <p:cNvSpPr txBox="1"/>
          <p:nvPr/>
        </p:nvSpPr>
        <p:spPr>
          <a:xfrm>
            <a:off x="3667432" y="4365090"/>
            <a:ext cx="4601498" cy="954107"/>
          </a:xfrm>
          <a:prstGeom prst="rect">
            <a:avLst/>
          </a:prstGeom>
          <a:noFill/>
        </p:spPr>
        <p:txBody>
          <a:bodyPr wrap="square">
            <a:spAutoFit/>
          </a:bodyPr>
          <a:lstStyle/>
          <a:p>
            <a:pPr rtl="0"/>
            <a:r>
              <a:rPr lang="x-none" sz="1400" b="0" i="0" dirty="0">
                <a:solidFill>
                  <a:schemeClr val="bg2">
                    <a:lumMod val="50000"/>
                  </a:schemeClr>
                </a:solidFill>
                <a:effectLst/>
                <a:latin typeface="Arial" panose="020B0604020202020204" pitchFamily="34" charset="0"/>
                <a:cs typeface="Arial" panose="020B0604020202020204" pitchFamily="34" charset="0"/>
              </a:rPr>
              <a:t>El sistema tardó 90 segundos en total para entregar 0.5 L desde el balde inferior hasta el canal superior. Esto equivale a un flujo promedio real de: </a:t>
            </a:r>
            <a:endParaRPr lang="x-none" sz="1400" dirty="0">
              <a:solidFill>
                <a:schemeClr val="bg2">
                  <a:lumMod val="50000"/>
                </a:schemeClr>
              </a:solidFill>
              <a:effectLst/>
              <a:latin typeface="Arial" panose="020B0604020202020204" pitchFamily="34" charset="0"/>
              <a:cs typeface="Arial" panose="020B0604020202020204" pitchFamily="34" charset="0"/>
            </a:endParaRPr>
          </a:p>
          <a:p>
            <a:pPr rtl="0"/>
            <a:r>
              <a:rPr lang="x-none" sz="1400" b="0" i="0" dirty="0">
                <a:solidFill>
                  <a:schemeClr val="bg2">
                    <a:lumMod val="50000"/>
                  </a:schemeClr>
                </a:solidFill>
                <a:effectLst/>
                <a:latin typeface="Arial" panose="020B0604020202020204" pitchFamily="34" charset="0"/>
                <a:cs typeface="Arial" panose="020B0604020202020204" pitchFamily="34" charset="0"/>
              </a:rPr>
              <a:t>V(𝑡) = 500 𝑚𝑙 /90 𝑠 ≈ 5.56 𝑚𝑙/s</a:t>
            </a:r>
            <a:endParaRPr lang="x-none" sz="1400" dirty="0">
              <a:solidFill>
                <a:schemeClr val="bg2">
                  <a:lumMod val="50000"/>
                </a:schemeClr>
              </a:solidFill>
              <a:effectLst/>
              <a:latin typeface="Arial" panose="020B0604020202020204" pitchFamily="34" charset="0"/>
              <a:cs typeface="Arial" panose="020B0604020202020204" pitchFamily="34" charset="0"/>
            </a:endParaRPr>
          </a:p>
        </p:txBody>
      </p:sp>
      <p:pic>
        <p:nvPicPr>
          <p:cNvPr id="5122" name="Picture 2" descr="Imagen 1802052562, Imagen">
            <a:extLst>
              <a:ext uri="{FF2B5EF4-FFF2-40B4-BE49-F238E27FC236}">
                <a16:creationId xmlns:a16="http://schemas.microsoft.com/office/drawing/2014/main" xmlns="" id="{56517BDB-B01F-92DB-6228-AB4FD78621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4963" y="1898024"/>
            <a:ext cx="5572806" cy="22216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36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xmlns="" id="{4FD1A1FB-2089-7C79-E693-E0AFADA10687}"/>
              </a:ext>
            </a:extLst>
          </p:cNvPr>
          <p:cNvSpPr txBox="1"/>
          <p:nvPr/>
        </p:nvSpPr>
        <p:spPr>
          <a:xfrm>
            <a:off x="3542071" y="995205"/>
            <a:ext cx="2059858" cy="369332"/>
          </a:xfrm>
          <a:prstGeom prst="rect">
            <a:avLst/>
          </a:prstGeom>
          <a:noFill/>
        </p:spPr>
        <p:txBody>
          <a:bodyPr wrap="square">
            <a:spAutoFit/>
          </a:bodyPr>
          <a:lstStyle/>
          <a:p>
            <a:pPr algn="l" rtl="0"/>
            <a:r>
              <a:rPr lang="x-none" b="0" i="0" cap="all" dirty="0">
                <a:solidFill>
                  <a:schemeClr val="accent1"/>
                </a:solidFill>
                <a:effectLst/>
                <a:latin typeface="Arial" panose="020B0604020202020204" pitchFamily="34" charset="0"/>
                <a:cs typeface="Arial" panose="020B0604020202020204" pitchFamily="34" charset="0"/>
              </a:rPr>
              <a:t>CONCLUSIONES</a:t>
            </a:r>
            <a:endParaRPr lang="x-none" cap="all" dirty="0">
              <a:solidFill>
                <a:schemeClr val="accent1"/>
              </a:solidFill>
              <a:effectLst/>
              <a:latin typeface="Arial" panose="020B0604020202020204" pitchFamily="34" charset="0"/>
              <a:cs typeface="Arial" panose="020B0604020202020204" pitchFamily="34" charset="0"/>
            </a:endParaRPr>
          </a:p>
        </p:txBody>
      </p:sp>
      <p:sp>
        <p:nvSpPr>
          <p:cNvPr id="5" name="CuadroTexto 4">
            <a:extLst>
              <a:ext uri="{FF2B5EF4-FFF2-40B4-BE49-F238E27FC236}">
                <a16:creationId xmlns:a16="http://schemas.microsoft.com/office/drawing/2014/main" xmlns="" id="{A7945BB3-CFD2-A565-7915-8FEC99053021}"/>
              </a:ext>
            </a:extLst>
          </p:cNvPr>
          <p:cNvSpPr txBox="1"/>
          <p:nvPr/>
        </p:nvSpPr>
        <p:spPr>
          <a:xfrm>
            <a:off x="309716" y="1594631"/>
            <a:ext cx="2915265" cy="4247317"/>
          </a:xfrm>
          <a:prstGeom prst="rect">
            <a:avLst/>
          </a:prstGeom>
          <a:noFill/>
        </p:spPr>
        <p:txBody>
          <a:bodyPr wrap="square">
            <a:spAutoFit/>
          </a:bodyPr>
          <a:lstStyle/>
          <a:p>
            <a:pPr algn="l" rtl="0"/>
            <a:r>
              <a:rPr lang="x-none" b="0" i="0" dirty="0">
                <a:solidFill>
                  <a:schemeClr val="bg2">
                    <a:lumMod val="50000"/>
                  </a:schemeClr>
                </a:solidFill>
                <a:effectLst/>
                <a:latin typeface="Arial" panose="020B0604020202020204" pitchFamily="34" charset="0"/>
                <a:cs typeface="Arial" panose="020B0604020202020204" pitchFamily="34" charset="0"/>
              </a:rPr>
              <a:t>El caudal práctico (≈ 5,6 ml/s con 0,5 L) está muy por debajo del valor teórico (43,75 ml/s) debido a fricción interna, aire atrapado y rotación manual irregular. Para acercarse al rendimiento esperado, es imprescindible una motorización estable (15 rpm constantes), mejorar el sellado manguera– cilindro y ajustar la inclinación a cerca de 25°.</a:t>
            </a:r>
            <a:endParaRPr lang="x-none" dirty="0">
              <a:solidFill>
                <a:schemeClr val="bg2">
                  <a:lumMod val="50000"/>
                </a:schemeClr>
              </a:solidFill>
              <a:effectLst/>
              <a:latin typeface="Arial" panose="020B0604020202020204" pitchFamily="34" charset="0"/>
              <a:cs typeface="Arial" panose="020B0604020202020204" pitchFamily="34" charset="0"/>
            </a:endParaRPr>
          </a:p>
        </p:txBody>
      </p:sp>
      <p:sp>
        <p:nvSpPr>
          <p:cNvPr id="7" name="CuadroTexto 6">
            <a:extLst>
              <a:ext uri="{FF2B5EF4-FFF2-40B4-BE49-F238E27FC236}">
                <a16:creationId xmlns:a16="http://schemas.microsoft.com/office/drawing/2014/main" xmlns="" id="{C3FCADFD-86F5-C330-A2DC-FAC6EA16B719}"/>
              </a:ext>
            </a:extLst>
          </p:cNvPr>
          <p:cNvSpPr txBox="1"/>
          <p:nvPr/>
        </p:nvSpPr>
        <p:spPr>
          <a:xfrm>
            <a:off x="3224981" y="1594631"/>
            <a:ext cx="2826774" cy="3970318"/>
          </a:xfrm>
          <a:prstGeom prst="rect">
            <a:avLst/>
          </a:prstGeom>
          <a:noFill/>
        </p:spPr>
        <p:txBody>
          <a:bodyPr wrap="square">
            <a:spAutoFit/>
          </a:bodyPr>
          <a:lstStyle/>
          <a:p>
            <a:pPr algn="l" rtl="0"/>
            <a:r>
              <a:rPr lang="x-none" b="0" i="0" dirty="0">
                <a:solidFill>
                  <a:schemeClr val="bg2">
                    <a:lumMod val="50000"/>
                  </a:schemeClr>
                </a:solidFill>
                <a:effectLst/>
                <a:latin typeface="Arial" panose="020B0604020202020204" pitchFamily="34" charset="0"/>
                <a:cs typeface="Arial" panose="020B0604020202020204" pitchFamily="34" charset="0"/>
              </a:rPr>
              <a:t>El sistema podría ser viable para pequeños huertos urbanos de lechuga crespa en Bogotá, donde el clima (10 °C– 22 °C) y la disponibilidad de agua requieren soluciones sostenibles. Su bajo consumo energético y uso de materiales locales permiten implementarlo en espacios reducidos (techos o balcones) </a:t>
            </a:r>
            <a:endParaRPr lang="x-none" dirty="0">
              <a:solidFill>
                <a:schemeClr val="bg2">
                  <a:lumMod val="50000"/>
                </a:schemeClr>
              </a:solidFill>
              <a:effectLst/>
              <a:latin typeface="Arial" panose="020B0604020202020204" pitchFamily="34" charset="0"/>
              <a:cs typeface="Arial" panose="020B0604020202020204" pitchFamily="34" charset="0"/>
            </a:endParaRPr>
          </a:p>
        </p:txBody>
      </p:sp>
      <p:sp>
        <p:nvSpPr>
          <p:cNvPr id="9" name="CuadroTexto 8">
            <a:extLst>
              <a:ext uri="{FF2B5EF4-FFF2-40B4-BE49-F238E27FC236}">
                <a16:creationId xmlns:a16="http://schemas.microsoft.com/office/drawing/2014/main" xmlns="" id="{85305763-F8AB-FEB3-EBBE-F578B989809E}"/>
              </a:ext>
            </a:extLst>
          </p:cNvPr>
          <p:cNvSpPr txBox="1"/>
          <p:nvPr/>
        </p:nvSpPr>
        <p:spPr>
          <a:xfrm>
            <a:off x="6243484" y="1594631"/>
            <a:ext cx="2590799" cy="4247317"/>
          </a:xfrm>
          <a:prstGeom prst="rect">
            <a:avLst/>
          </a:prstGeom>
          <a:noFill/>
        </p:spPr>
        <p:txBody>
          <a:bodyPr wrap="square">
            <a:spAutoFit/>
          </a:bodyPr>
          <a:lstStyle/>
          <a:p>
            <a:pPr algn="l" rtl="0"/>
            <a:r>
              <a:rPr lang="x-none" b="0" i="0" dirty="0">
                <a:solidFill>
                  <a:schemeClr val="bg2">
                    <a:lumMod val="50000"/>
                  </a:schemeClr>
                </a:solidFill>
                <a:effectLst/>
                <a:latin typeface="Arial" panose="020B0604020202020204" pitchFamily="34" charset="0"/>
                <a:cs typeface="Arial" panose="020B0604020202020204" pitchFamily="34" charset="0"/>
              </a:rPr>
              <a:t>Se recomienda probar materiales con menor rugosidad interna (mangueras o hélices modificadas), incorporar sensores de humedad y control automático por Arduino para optimizar el riego, y evaluar el rendimiento en un ciclo completo de cultivo comparando resultados con métodos convencionales. </a:t>
            </a:r>
            <a:endParaRPr lang="x-none" dirty="0">
              <a:solidFill>
                <a:schemeClr val="bg2">
                  <a:lumMod val="50000"/>
                </a:schemeClr>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35638503"/>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752</TotalTime>
  <Words>927</Words>
  <Application>Microsoft Office PowerPoint</Application>
  <PresentationFormat>Presentación en pantalla (4:3)</PresentationFormat>
  <Paragraphs>57</Paragraphs>
  <Slides>10</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10</vt:i4>
      </vt:variant>
    </vt:vector>
  </HeadingPairs>
  <TitlesOfParts>
    <vt:vector size="14" baseType="lpstr">
      <vt:lpstr>Arial</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Microsoft Office User</dc:creator>
  <cp:lastModifiedBy>fernando</cp:lastModifiedBy>
  <cp:revision>18</cp:revision>
  <dcterms:created xsi:type="dcterms:W3CDTF">2021-07-22T16:13:49Z</dcterms:created>
  <dcterms:modified xsi:type="dcterms:W3CDTF">2025-06-08T03:55:40Z</dcterms:modified>
</cp:coreProperties>
</file>

<file path=docProps/thumbnail.jpeg>
</file>